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4" r:id="rId5"/>
    <p:sldId id="259" r:id="rId6"/>
    <p:sldId id="263" r:id="rId7"/>
    <p:sldId id="279" r:id="rId8"/>
    <p:sldId id="280" r:id="rId9"/>
    <p:sldId id="282" r:id="rId10"/>
    <p:sldId id="281" r:id="rId11"/>
    <p:sldId id="283" r:id="rId12"/>
    <p:sldId id="260" r:id="rId13"/>
    <p:sldId id="261" r:id="rId14"/>
    <p:sldId id="289" r:id="rId15"/>
    <p:sldId id="292" r:id="rId16"/>
    <p:sldId id="291" r:id="rId17"/>
    <p:sldId id="290" r:id="rId18"/>
    <p:sldId id="262" r:id="rId19"/>
    <p:sldId id="264" r:id="rId20"/>
    <p:sldId id="285" r:id="rId21"/>
    <p:sldId id="276" r:id="rId22"/>
    <p:sldId id="265" r:id="rId23"/>
    <p:sldId id="268" r:id="rId24"/>
    <p:sldId id="266" r:id="rId25"/>
    <p:sldId id="267" r:id="rId26"/>
    <p:sldId id="271" r:id="rId27"/>
    <p:sldId id="288" r:id="rId28"/>
    <p:sldId id="277" r:id="rId29"/>
    <p:sldId id="270" r:id="rId30"/>
    <p:sldId id="272" r:id="rId31"/>
    <p:sldId id="278" r:id="rId32"/>
    <p:sldId id="287" r:id="rId33"/>
    <p:sldId id="286" r:id="rId34"/>
    <p:sldId id="274" r:id="rId35"/>
    <p:sldId id="273" r:id="rId36"/>
    <p:sldId id="27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EF14-217B-49D9-A61F-A79762F9B89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D9B-7430-423C-9946-51304A991D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EF14-217B-49D9-A61F-A79762F9B89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D9B-7430-423C-9946-51304A991D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EF14-217B-49D9-A61F-A79762F9B89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D9B-7430-423C-9946-51304A991D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EF14-217B-49D9-A61F-A79762F9B89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D9B-7430-423C-9946-51304A991D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EF14-217B-49D9-A61F-A79762F9B89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D9B-7430-423C-9946-51304A991D1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EF14-217B-49D9-A61F-A79762F9B89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D9B-7430-423C-9946-51304A991D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EF14-217B-49D9-A61F-A79762F9B89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D9B-7430-423C-9946-51304A991D1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EF14-217B-49D9-A61F-A79762F9B89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D9B-7430-423C-9946-51304A991D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EF14-217B-49D9-A61F-A79762F9B89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D9B-7430-423C-9946-51304A991D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EF14-217B-49D9-A61F-A79762F9B89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D9B-7430-423C-9946-51304A991D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EF14-217B-49D9-A61F-A79762F9B89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D9B-7430-423C-9946-51304A991D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0C9EF14-217B-49D9-A61F-A79762F9B89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DD72D9B-7430-423C-9946-51304A991D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Mathematics and Music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 smtClean="0"/>
              <a:t>a </a:t>
            </a:r>
            <a:r>
              <a:rPr lang="en-US" sz="2800" dirty="0" smtClean="0"/>
              <a:t>harmonious connection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Dr. Keith </a:t>
            </a:r>
            <a:r>
              <a:rPr lang="en-US" sz="3000" dirty="0" smtClean="0"/>
              <a:t>E. </a:t>
            </a:r>
            <a:r>
              <a:rPr lang="en-US" sz="3000" dirty="0" smtClean="0"/>
              <a:t>Mellinger</a:t>
            </a:r>
          </a:p>
          <a:p>
            <a:r>
              <a:rPr lang="en-US" dirty="0" smtClean="0"/>
              <a:t>Professor of Mathematics</a:t>
            </a:r>
          </a:p>
          <a:p>
            <a:r>
              <a:rPr lang="en-US" dirty="0"/>
              <a:t> </a:t>
            </a:r>
            <a:r>
              <a:rPr lang="en-US" dirty="0" smtClean="0"/>
              <a:t> and Director of the Quality Enhancement Plan</a:t>
            </a:r>
            <a:endParaRPr lang="en-US" dirty="0" smtClean="0"/>
          </a:p>
          <a:p>
            <a:endParaRPr lang="en-US" sz="1800" dirty="0"/>
          </a:p>
          <a:p>
            <a:r>
              <a:rPr lang="en-US" sz="1800" dirty="0" smtClean="0"/>
              <a:t>joint </a:t>
            </a:r>
            <a:r>
              <a:rPr lang="en-US" sz="1800" dirty="0" smtClean="0"/>
              <a:t>work with </a:t>
            </a:r>
          </a:p>
          <a:p>
            <a:r>
              <a:rPr lang="en-US" sz="1800" dirty="0" smtClean="0"/>
              <a:t>Bud Brown and Alissa Crans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410200"/>
            <a:ext cx="3124200" cy="109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operator R</a:t>
            </a:r>
            <a:br>
              <a:rPr lang="en-US" dirty="0" smtClean="0"/>
            </a:br>
            <a:r>
              <a:rPr lang="en-US" sz="2800" dirty="0" smtClean="0"/>
              <a:t>relative minor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286000"/>
            <a:ext cx="3124200" cy="28956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Original triad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 – major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 0, 4, 7 &gt;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2952"/>
            <a:ext cx="4038600" cy="312724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Image under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– minor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&lt; 0, 4, 9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0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Representations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 operation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Under the operation </a:t>
            </a:r>
            <a:r>
              <a:rPr lang="en-US" i="1" dirty="0" smtClean="0"/>
              <a:t>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 x, y, z &gt; →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&lt; z, x – y + z, x 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Matrix representation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724400" y="2819400"/>
                <a:ext cx="3931920" cy="32654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[x, y, z</a:t>
                </a:r>
                <a:r>
                  <a:rPr lang="en-US" dirty="0"/>
                  <a:t>]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[z, </a:t>
                </a:r>
                <a:r>
                  <a:rPr lang="en-US" dirty="0" err="1" smtClean="0"/>
                  <a:t>x-y+z</a:t>
                </a:r>
                <a:r>
                  <a:rPr lang="en-US" dirty="0" smtClean="0"/>
                  <a:t>, x]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724400" y="2819400"/>
                <a:ext cx="3931920" cy="3265488"/>
              </a:xfrm>
              <a:blipFill rotWithShape="1">
                <a:blip r:embed="rId2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5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Dihedral actions?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8" y="2286000"/>
            <a:ext cx="7860013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2057400" y="2667000"/>
            <a:ext cx="533400" cy="213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057400" y="4343400"/>
            <a:ext cx="16002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0800" y="2667000"/>
            <a:ext cx="106680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90800" y="2667000"/>
            <a:ext cx="10668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057400" y="3733800"/>
            <a:ext cx="16002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6800" y="3352800"/>
            <a:ext cx="3124200" cy="83820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23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Musical actions of dihedral groups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Winner of the </a:t>
            </a:r>
            <a:r>
              <a:rPr lang="en-US" dirty="0" err="1" smtClean="0"/>
              <a:t>Hasse</a:t>
            </a:r>
            <a:r>
              <a:rPr lang="en-US" dirty="0" smtClean="0"/>
              <a:t> Award</a:t>
            </a:r>
            <a:endParaRPr lang="en-US" dirty="0"/>
          </a:p>
          <a:p>
            <a:r>
              <a:rPr lang="en-US" b="1" dirty="0"/>
              <a:t>Year of Award:</a:t>
            </a:r>
            <a:r>
              <a:rPr lang="en-US" dirty="0"/>
              <a:t> 2011</a:t>
            </a:r>
          </a:p>
          <a:p>
            <a:endParaRPr lang="en-US" b="1" dirty="0" smtClean="0"/>
          </a:p>
          <a:p>
            <a:r>
              <a:rPr lang="en-US" i="1" dirty="0" smtClean="0"/>
              <a:t>The </a:t>
            </a:r>
            <a:r>
              <a:rPr lang="en-US" i="1" dirty="0"/>
              <a:t>American Mathematical Monthly</a:t>
            </a:r>
            <a:r>
              <a:rPr lang="en-US" dirty="0"/>
              <a:t>, vol. 116, no. 6, June 2009, pp. 479-495.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1636"/>
            <a:ext cx="3886200" cy="519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9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eigenvector?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Matrices move vectors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Some matrices do this…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47800" y="3581400"/>
            <a:ext cx="17526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47800" y="2514600"/>
            <a:ext cx="952500" cy="19787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15000" y="4495800"/>
            <a:ext cx="5334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734665" y="2669458"/>
            <a:ext cx="1662881" cy="26645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0170" y="5056873"/>
                <a:ext cx="2507860" cy="55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=[2,6]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70" y="5056873"/>
                <a:ext cx="2507860" cy="5542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94470" y="5886431"/>
                <a:ext cx="3844730" cy="552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3,6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=3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0" smtClean="0">
                          <a:latin typeface="Cambria Math"/>
                        </a:rPr>
                        <m:t>[1,2]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470" y="5886431"/>
                <a:ext cx="3844730" cy="5524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62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 smtClean="0"/>
              <a:t>The study of matrices and vectors lies in an area we call </a:t>
            </a:r>
            <a:r>
              <a:rPr lang="en-US" sz="3600" b="1" i="1" dirty="0" smtClean="0">
                <a:solidFill>
                  <a:schemeClr val="tx2"/>
                </a:solidFill>
              </a:rPr>
              <a:t>Linear Algebra</a:t>
            </a:r>
            <a:r>
              <a:rPr lang="en-US" sz="3600" i="1" dirty="0" smtClean="0"/>
              <a:t>.  Just as chords can be modeled with vectors, so too can many other things.  </a:t>
            </a:r>
          </a:p>
          <a:p>
            <a:pPr marL="0" indent="0" algn="ctr">
              <a:buNone/>
            </a:pPr>
            <a:endParaRPr lang="en-US" sz="3600" i="1" dirty="0"/>
          </a:p>
          <a:p>
            <a:pPr marL="0" indent="0" algn="ctr">
              <a:buNone/>
            </a:pPr>
            <a:r>
              <a:rPr lang="en-US" sz="3600" i="1" dirty="0" smtClean="0"/>
              <a:t>This allows us to use mathematics to study these objects.</a:t>
            </a:r>
          </a:p>
        </p:txBody>
      </p:sp>
    </p:spTree>
    <p:extLst>
      <p:ext uri="{BB962C8B-B14F-4D97-AF65-F5344CB8AC3E}">
        <p14:creationId xmlns:p14="http://schemas.microsoft.com/office/powerpoint/2010/main" val="13636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Algebra is used all over the place!</a:t>
            </a:r>
            <a:endParaRPr lang="en-US" dirty="0"/>
          </a:p>
        </p:txBody>
      </p:sp>
      <p:pic>
        <p:nvPicPr>
          <p:cNvPr id="2050" name="Picture 2" descr="http://www.ee.bgu.ac.il/~haimp/it/shannon_dia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6"/>
          <a:stretch/>
        </p:blipFill>
        <p:spPr bwMode="auto">
          <a:xfrm>
            <a:off x="609600" y="1676400"/>
            <a:ext cx="385229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893" y="3494694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Error-correcting codes</a:t>
            </a:r>
          </a:p>
        </p:txBody>
      </p:sp>
      <p:pic>
        <p:nvPicPr>
          <p:cNvPr id="2052" name="Picture 4" descr="http://upload.wikimedia.org/wikipedia/commons/thumb/f/f9/Public_key_encryption.svg/250px-Public_key_encrypti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28119"/>
            <a:ext cx="23812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198120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Cryptography</a:t>
            </a:r>
          </a:p>
        </p:txBody>
      </p:sp>
      <p:pic>
        <p:nvPicPr>
          <p:cNvPr id="2054" name="Picture 6" descr="http://upload.wikimedia.org/wikipedia/commons/thumb/3/3a/Linear_regression.svg/220px-Linear_regressio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18666"/>
            <a:ext cx="209550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56813" y="594360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Linear modeling</a:t>
            </a:r>
          </a:p>
        </p:txBody>
      </p:sp>
    </p:spTree>
    <p:extLst>
      <p:ext uri="{BB962C8B-B14F-4D97-AF65-F5344CB8AC3E}">
        <p14:creationId xmlns:p14="http://schemas.microsoft.com/office/powerpoint/2010/main" val="267318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</a:t>
            </a:r>
            <a:r>
              <a:rPr lang="en-US" i="1" dirty="0" smtClean="0"/>
              <a:t>eigenvectors</a:t>
            </a:r>
            <a:r>
              <a:rPr lang="en-US" dirty="0" smtClean="0"/>
              <a:t> useful?</a:t>
            </a:r>
            <a:endParaRPr lang="en-US" dirty="0"/>
          </a:p>
        </p:txBody>
      </p:sp>
      <p:pic>
        <p:nvPicPr>
          <p:cNvPr id="1026" name="Picture 2" descr="http://upload.wikimedia.org/wikipedia/commons/6/69/PageRank-hi-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19748"/>
            <a:ext cx="6235267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alewebdevelopment.com/wp-content/uploads/2014/10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667000" cy="128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05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Eigenvectors…</a:t>
            </a:r>
            <a:r>
              <a:rPr lang="en-US" dirty="0" err="1" smtClean="0"/>
              <a:t>ur</a:t>
            </a:r>
            <a:r>
              <a:rPr lang="en-US" dirty="0" smtClean="0"/>
              <a:t>…</a:t>
            </a:r>
            <a:r>
              <a:rPr lang="en-US" dirty="0" err="1" smtClean="0"/>
              <a:t>eigen</a:t>
            </a:r>
            <a:r>
              <a:rPr lang="en-US" i="1" dirty="0" err="1" smtClean="0"/>
              <a:t>triads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consider musical triads that act as eigenvectors under one of these operators.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want to know what sort of triad can satisfy: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P(</a:t>
            </a:r>
            <a:r>
              <a:rPr lang="en-US" i="1" dirty="0" smtClean="0"/>
              <a:t>v</a:t>
            </a:r>
            <a:r>
              <a:rPr lang="en-US" dirty="0" smtClean="0"/>
              <a:t>) = </a:t>
            </a:r>
            <a:r>
              <a:rPr lang="en-US" i="1" dirty="0" err="1" smtClean="0"/>
              <a:t>kv</a:t>
            </a: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dirty="0"/>
              <a:t>w</a:t>
            </a:r>
            <a:r>
              <a:rPr lang="en-US" dirty="0" smtClean="0"/>
              <a:t>here k is a “scalar”</a:t>
            </a:r>
          </a:p>
        </p:txBody>
      </p:sp>
      <p:sp>
        <p:nvSpPr>
          <p:cNvPr id="4" name="TextBox 3"/>
          <p:cNvSpPr txBox="1"/>
          <p:nvPr/>
        </p:nvSpPr>
        <p:spPr>
          <a:xfrm rot="20612387">
            <a:off x="1505016" y="426285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Wickenden Cafe NDP" panose="00000400000000000000" pitchFamily="2" charset="0"/>
                <a:ea typeface="CatholicSchoolGirls Intl BB" panose="02000506000000020003" pitchFamily="2" charset="0"/>
              </a:rPr>
              <a:t>w</a:t>
            </a:r>
            <a:r>
              <a:rPr lang="en-US" dirty="0" smtClean="0">
                <a:solidFill>
                  <a:srgbClr val="FF0000"/>
                </a:solidFill>
                <a:latin typeface="Wickenden Cafe NDP" panose="00000400000000000000" pitchFamily="2" charset="0"/>
                <a:ea typeface="CatholicSchoolGirls Intl BB" panose="02000506000000020003" pitchFamily="2" charset="0"/>
              </a:rPr>
              <a:t>hen you try to move it</a:t>
            </a:r>
            <a:endParaRPr lang="en-US" dirty="0">
              <a:solidFill>
                <a:srgbClr val="FF0000"/>
              </a:solidFill>
              <a:latin typeface="Wickenden Cafe NDP" panose="00000400000000000000" pitchFamily="2" charset="0"/>
              <a:ea typeface="CatholicSchoolGirls Intl BB" panose="02000506000000020003" pitchFamily="2" charset="0"/>
            </a:endParaRPr>
          </a:p>
        </p:txBody>
      </p:sp>
      <p:cxnSp>
        <p:nvCxnSpPr>
          <p:cNvPr id="6" name="Curved Connector 5"/>
          <p:cNvCxnSpPr/>
          <p:nvPr/>
        </p:nvCxnSpPr>
        <p:spPr>
          <a:xfrm flipV="1">
            <a:off x="2895600" y="4419600"/>
            <a:ext cx="914400" cy="38100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948991">
            <a:off x="6228546" y="402023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Wickenden Cafe NDP" panose="00000400000000000000" pitchFamily="2" charset="0"/>
                <a:ea typeface="CatholicSchoolGirls Intl BB" panose="02000506000000020003" pitchFamily="2" charset="0"/>
              </a:rPr>
              <a:t>y</a:t>
            </a:r>
            <a:r>
              <a:rPr lang="en-US" dirty="0" smtClean="0">
                <a:solidFill>
                  <a:srgbClr val="FF0000"/>
                </a:solidFill>
                <a:latin typeface="Wickenden Cafe NDP" panose="00000400000000000000" pitchFamily="2" charset="0"/>
                <a:ea typeface="CatholicSchoolGirls Intl BB" panose="02000506000000020003" pitchFamily="2" charset="0"/>
              </a:rPr>
              <a:t>ou just make it longer</a:t>
            </a:r>
            <a:endParaRPr lang="en-US" dirty="0">
              <a:solidFill>
                <a:srgbClr val="FF0000"/>
              </a:solidFill>
              <a:latin typeface="Wickenden Cafe NDP" panose="00000400000000000000" pitchFamily="2" charset="0"/>
              <a:ea typeface="CatholicSchoolGirls Intl BB" panose="02000506000000020003" pitchFamily="2" charset="0"/>
            </a:endParaRPr>
          </a:p>
        </p:txBody>
      </p:sp>
      <p:cxnSp>
        <p:nvCxnSpPr>
          <p:cNvPr id="12" name="Curved Connector 11"/>
          <p:cNvCxnSpPr>
            <a:stCxn id="11" idx="1"/>
          </p:cNvCxnSpPr>
          <p:nvPr/>
        </p:nvCxnSpPr>
        <p:spPr>
          <a:xfrm rot="10800000" flipV="1">
            <a:off x="5334001" y="4114941"/>
            <a:ext cx="926281" cy="304657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54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Triads in terms of ‘thirds’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Major and minor thirds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A major third is 4 half steps</a:t>
            </a:r>
          </a:p>
          <a:p>
            <a:endParaRPr lang="en-US" sz="3200" dirty="0" smtClean="0"/>
          </a:p>
          <a:p>
            <a:r>
              <a:rPr lang="en-US" sz="3200" dirty="0" smtClean="0"/>
              <a:t>A minor third is 3 half steps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Major and minor triads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A </a:t>
            </a:r>
            <a:r>
              <a:rPr lang="en-US" sz="3200" dirty="0">
                <a:solidFill>
                  <a:srgbClr val="FF0000"/>
                </a:solidFill>
              </a:rPr>
              <a:t>Major triad </a:t>
            </a:r>
            <a:r>
              <a:rPr lang="en-US" sz="3200" dirty="0"/>
              <a:t>is a major third followed by a minor third</a:t>
            </a:r>
          </a:p>
          <a:p>
            <a:r>
              <a:rPr lang="en-US" sz="3200" dirty="0"/>
              <a:t>A </a:t>
            </a:r>
            <a:r>
              <a:rPr lang="en-US" sz="3200" dirty="0">
                <a:solidFill>
                  <a:srgbClr val="FF0000"/>
                </a:solidFill>
              </a:rPr>
              <a:t>minor triad </a:t>
            </a:r>
            <a:r>
              <a:rPr lang="en-US" sz="3200" dirty="0"/>
              <a:t>is a minor third followed by a major third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musical clock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25989"/>
            <a:ext cx="4876800" cy="4625219"/>
          </a:xfrm>
        </p:spPr>
      </p:pic>
    </p:spTree>
    <p:extLst>
      <p:ext uri="{BB962C8B-B14F-4D97-AF65-F5344CB8AC3E}">
        <p14:creationId xmlns:p14="http://schemas.microsoft.com/office/powerpoint/2010/main" val="10000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n the piano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3352"/>
            <a:ext cx="2362200" cy="7650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major triad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73352"/>
            <a:ext cx="2286000" cy="6126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minor triad</a:t>
            </a:r>
            <a:endParaRPr lang="en-US" dirty="0"/>
          </a:p>
        </p:txBody>
      </p:sp>
      <p:pic>
        <p:nvPicPr>
          <p:cNvPr id="5122" name="Picture 2" descr="http://3.bp.blogspot.com/_JqogzV_Axic/TOadrBFcvBI/AAAAAAAAAA4/ptQOJIOdkeA/s320/triad-c-majo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0"/>
          <a:stretch/>
        </p:blipFill>
        <p:spPr bwMode="auto">
          <a:xfrm>
            <a:off x="762000" y="2514600"/>
            <a:ext cx="2714625" cy="23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 minor Tri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48"/>
          <a:stretch/>
        </p:blipFill>
        <p:spPr bwMode="auto">
          <a:xfrm>
            <a:off x="5029200" y="2497900"/>
            <a:ext cx="2732692" cy="232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3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Eigentriads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Major and minor triads never show up as </a:t>
            </a:r>
            <a:r>
              <a:rPr lang="en-US" sz="2800" dirty="0" err="1" smtClean="0"/>
              <a:t>eigentriads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Eigentriads</a:t>
            </a:r>
            <a:r>
              <a:rPr lang="en-US" sz="2800" dirty="0" smtClean="0"/>
              <a:t> need to have more “evenly spaced” notes</a:t>
            </a:r>
          </a:p>
          <a:p>
            <a:endParaRPr lang="en-US" sz="2800" dirty="0"/>
          </a:p>
          <a:p>
            <a:r>
              <a:rPr lang="en-US" sz="2800" dirty="0" smtClean="0"/>
              <a:t>So, what kind of triad consists of a pair of either major thirds or minor thirds?</a:t>
            </a:r>
          </a:p>
        </p:txBody>
      </p:sp>
    </p:spTree>
    <p:extLst>
      <p:ext uri="{BB962C8B-B14F-4D97-AF65-F5344CB8AC3E}">
        <p14:creationId xmlns:p14="http://schemas.microsoft.com/office/powerpoint/2010/main" val="29357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Diminished and </a:t>
            </a:r>
            <a:r>
              <a:rPr lang="en-US" dirty="0" smtClean="0"/>
              <a:t>Augmented chords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A </a:t>
            </a:r>
            <a:r>
              <a:rPr lang="en-US" sz="4000" dirty="0" smtClean="0">
                <a:solidFill>
                  <a:srgbClr val="FF0000"/>
                </a:solidFill>
              </a:rPr>
              <a:t>diminished chord </a:t>
            </a:r>
            <a:r>
              <a:rPr lang="en-US" sz="4000" dirty="0" smtClean="0"/>
              <a:t>is a pair of stacked minor thirds</a:t>
            </a:r>
          </a:p>
          <a:p>
            <a:endParaRPr lang="en-US" sz="4000" dirty="0" smtClean="0"/>
          </a:p>
          <a:p>
            <a:r>
              <a:rPr lang="en-US" sz="4000" dirty="0" smtClean="0"/>
              <a:t>An </a:t>
            </a:r>
            <a:r>
              <a:rPr lang="en-US" sz="4000" dirty="0" smtClean="0">
                <a:solidFill>
                  <a:srgbClr val="FF0000"/>
                </a:solidFill>
              </a:rPr>
              <a:t>augmented chord </a:t>
            </a:r>
            <a:r>
              <a:rPr lang="en-US" sz="4000" dirty="0" smtClean="0"/>
              <a:t>is a pair of stacked major thirds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80104" y="1371600"/>
            <a:ext cx="2286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1371600"/>
            <a:ext cx="2286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1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Diminished chords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Major – 4 + 3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Diminished – 3 + 3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37719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39589"/>
            <a:ext cx="31146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2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Michelle </a:t>
            </a:r>
            <a:r>
              <a:rPr lang="en-US" sz="2400" dirty="0" smtClean="0"/>
              <a:t>(The Beatles)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 </a:t>
            </a:r>
            <a:r>
              <a:rPr lang="en-US" sz="2800" dirty="0" smtClean="0"/>
              <a:t>	    </a:t>
            </a:r>
            <a:r>
              <a:rPr lang="en-US" sz="2800" dirty="0" err="1" smtClean="0"/>
              <a:t>Gm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Michelle</a:t>
            </a:r>
            <a:r>
              <a:rPr lang="en-US" sz="2800" dirty="0"/>
              <a:t>, ma belle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 			</a:t>
            </a:r>
            <a:r>
              <a:rPr lang="en-US" sz="2800" dirty="0" err="1" smtClean="0"/>
              <a:t>Ddim</a:t>
            </a:r>
            <a:r>
              <a:rPr lang="en-US" sz="2800" dirty="0" smtClean="0"/>
              <a:t> 		A</a:t>
            </a:r>
          </a:p>
          <a:p>
            <a:pPr marL="0" indent="0">
              <a:buNone/>
            </a:pPr>
            <a:r>
              <a:rPr lang="en-US" sz="2800" dirty="0" smtClean="0"/>
              <a:t>these </a:t>
            </a:r>
            <a:r>
              <a:rPr lang="en-US" sz="2800" dirty="0"/>
              <a:t>are words that go together well,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       	A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my 	Michelle </a:t>
            </a:r>
            <a:endParaRPr lang="en-US" sz="2800" dirty="0"/>
          </a:p>
        </p:txBody>
      </p:sp>
      <p:pic>
        <p:nvPicPr>
          <p:cNvPr id="6146" name="Picture 2" descr="http://upload.wikimedia.org/wikipedia/en/e/ee/Michelle_-_The_Beat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0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Star </a:t>
            </a:r>
            <a:r>
              <a:rPr lang="en-US" sz="2400" dirty="0" smtClean="0"/>
              <a:t>(Smash Mouth)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Simple version:</a:t>
            </a:r>
          </a:p>
          <a:p>
            <a:pPr marL="0" indent="0">
              <a:buNone/>
            </a:pPr>
            <a:r>
              <a:rPr lang="en-US" dirty="0" smtClean="0"/>
              <a:t>E </a:t>
            </a:r>
            <a:r>
              <a:rPr lang="en-US" dirty="0"/>
              <a:t>			A 		    </a:t>
            </a:r>
            <a:r>
              <a:rPr lang="en-US" dirty="0" smtClean="0"/>
              <a:t>B     </a:t>
            </a:r>
            <a:r>
              <a:rPr lang="en-US" dirty="0"/>
              <a:t>	A </a:t>
            </a:r>
          </a:p>
          <a:p>
            <a:pPr marL="0" indent="0">
              <a:buNone/>
            </a:pPr>
            <a:r>
              <a:rPr lang="en-US" dirty="0"/>
              <a:t>Hey now, you're an all-star, get your game on, go play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With diminished:</a:t>
            </a:r>
          </a:p>
          <a:p>
            <a:pPr marL="0" indent="0">
              <a:buNone/>
            </a:pPr>
            <a:r>
              <a:rPr lang="en-US" dirty="0" smtClean="0"/>
              <a:t>E 			A 		    </a:t>
            </a:r>
            <a:r>
              <a:rPr lang="en-US" dirty="0" err="1" smtClean="0"/>
              <a:t>A#dim</a:t>
            </a:r>
            <a:r>
              <a:rPr lang="en-US" dirty="0" smtClean="0"/>
              <a:t>	A </a:t>
            </a:r>
          </a:p>
          <a:p>
            <a:pPr marL="0" indent="0">
              <a:buNone/>
            </a:pPr>
            <a:r>
              <a:rPr lang="en-US" dirty="0" smtClean="0"/>
              <a:t>Hey </a:t>
            </a:r>
            <a:r>
              <a:rPr lang="en-US" dirty="0"/>
              <a:t>now, you're an all-star, get your game on, go play </a:t>
            </a:r>
            <a:endParaRPr lang="en-US" dirty="0" smtClean="0"/>
          </a:p>
        </p:txBody>
      </p:sp>
      <p:pic>
        <p:nvPicPr>
          <p:cNvPr id="7170" name="Picture 2" descr="http://upload.wikimedia.org/wikipedia/en/thumb/1/16/All_star.jpg/220px-All_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1638300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transition chord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Diminished chords also act as a nice transition between a whole step</a:t>
            </a:r>
          </a:p>
          <a:p>
            <a:endParaRPr lang="en-US" dirty="0"/>
          </a:p>
          <a:p>
            <a:r>
              <a:rPr lang="en-US" dirty="0" smtClean="0"/>
              <a:t>Rather than D – </a:t>
            </a:r>
            <a:r>
              <a:rPr lang="en-US" dirty="0" err="1" smtClean="0"/>
              <a:t>Em</a:t>
            </a:r>
            <a:r>
              <a:rPr lang="en-US" dirty="0" smtClean="0"/>
              <a:t>,  use D – </a:t>
            </a:r>
            <a:r>
              <a:rPr lang="en-US" dirty="0" err="1"/>
              <a:t>D</a:t>
            </a:r>
            <a:r>
              <a:rPr lang="en-US" dirty="0" err="1" smtClean="0"/>
              <a:t>#dim</a:t>
            </a:r>
            <a:r>
              <a:rPr lang="en-US" dirty="0" smtClean="0"/>
              <a:t> –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Example in Jingle Bell Rock: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D	</a:t>
            </a:r>
            <a:r>
              <a:rPr lang="en-US" i="1" dirty="0" err="1" smtClean="0"/>
              <a:t>D#dim</a:t>
            </a:r>
            <a:r>
              <a:rPr lang="en-US" i="1" dirty="0" smtClean="0"/>
              <a:t>	</a:t>
            </a:r>
            <a:r>
              <a:rPr lang="en-US" i="1" dirty="0" err="1" smtClean="0"/>
              <a:t>Em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j</a:t>
            </a:r>
            <a:r>
              <a:rPr lang="en-US" i="1" dirty="0" smtClean="0"/>
              <a:t>ingle around the clock...</a:t>
            </a:r>
          </a:p>
        </p:txBody>
      </p:sp>
      <p:pic>
        <p:nvPicPr>
          <p:cNvPr id="8194" name="Picture 2" descr="http://upload.wikimedia.org/wikipedia/en/thumb/0/0e/Single_Bobby_Helms-Jingle_Bell_Rock_cover.jpg/220px-Single_Bobby_Helms-Jingle_Bell_Rock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RUXGBgYFxgXFxYVGBcXGBcXGhgXGBgaHCghGBolHBgYIjEhJSkrLi4uFx8zODMsNygtLiwBCgoKBQUFDgUFDisZExkrKysrKysrKysrKysrKysrKysrKysrKysrKysrKysrKysrKysrKysrKysrKysrKysrK//AABEIAK4BIgMBIgACEQEDEQH/xAAcAAABBQEBAQAAAAAAAAAAAAAGAgMEBQcBAAj/xABDEAACAQIDBQUGAwUHAgcAAAABAhEAAwQhMQUSQVFhBhMicYEHMpGhsfAUQlIjcsHR4SRigpKisvEWMxUlQ1OzwtL/xAAUAQEAAAAAAAAAAAAAAAAAAAAA/8QAFBEBAAAAAAAAAAAAAAAAAAAAAP/aAAwDAQACEQMRAD8A0+2akpTCCpKCgcU16vAV2KDyilikAU4tB0UqkUoUChXRXhXaDterleNB2uik10UCqbuOBqaiY/aSod2Rvcf7o69ar7m0kOQlifOTwmOVA/d27ZEy8AcSCF0n3tKfsYxHAKspB5Gg/b6oQ28wCid6dIMECchJ5CfhUTsxvyx3NwNAXh4QIWdM5JnIUB+aZdaotmbe8fdsQwmA0/KeNX5zGVBFZaba3UkrXCKCIbdJZKllaSVoIfd021mpxSkslBWvYqO9irZrdNtaoKk4emrmGq47mktZoKB8JUf8JRA9imXsUA++EqK+C6USNhqafDUA1cwmemtMNhaJLmHqK+HzoKL8MK9Vz+HHKvUGh2xUhVpm1UlaDsUl2A1qm2v2gS2dxCGfjmIH9aqxjDckbwkjNgSfQDSaC6vdo8OjbrXM9MgxHxAp59uWVAJbIxBz46fSg7GbGRpCZsdSRMemnqaqcThLwmzPfWzBYORM6CD0gnyBoNIXbFtlLKw3Rxz+n86cw21Ef3TPpH/NZjaS7bCvbuTuyGXe8LpMk+fAazlpE0423Lu73ipvCYjVgCJExmR1HSg1m24OYpdZtsPteQy7wO6RmJkgzEDjwOR5GtDwmJW4odCGU6EUDxr1eNcoO1Xbd2j3FlnGbZKg5u2k9OPpVgTQb7RcbuLZUcTcfWPdX+TGgGNr7QNtN4MWJLEnixnM58zkBSMFtJlPiO7Guep5noM/gKGNq7cti2FJJdTl1zmD0iPjQ3iO0Dli0zmcjx86DUNpbb74eC3JCkjezXLiQNeJ55U1iRiLhJLMq7m6Aui5aD040EHtl3aslsSJG4513MvCRzjL0pl+3F88QIIIEZREEHmMyfOgObeznzZCSQwYaxukDM89QOkUdbCx5Kqr5SJHpWIWe3N/MFoMeEgdCCCORB+KjmambA7a4l8XhldpAuqsRGVxt0z8Z9KDeorpWuWxTsUDMV7dpwiugUDBSk7tSCtJ3aCOVpJSpBWuFaCOLdeKVJC1wpQQGt021qpzJTbJQQGt029qrBrdNMlBWXLVRmsVbNbphrdBXdx0r1Te6r1AQ22ABJMAZk8hWf7Y7ZvfdlseG0DAP6zzJHDpxq19o20u6wRUEg3WFuRrBktHpl61lzbSCTuRuoAAeROpNASoyKW3mBbV8+J4k8OOQ0p7D7YQGFIVYzJ+gn4zQeuOUp+8cwdYMH5njyqKcXnDGRkWy4DQffSgP8X2qJG7bQxrLZbxmOGZHTKl4TtFKsbgABJkmCd7ISTwEQABQ7hMSH3SW3ieA0Ag5/H/AG0pyjGC0KI8I85k8zQTsb2lDOyhRuZIBllr4oPvMZ/nUd9tAXWAYABZBmZAAAIz16eVQMZgQuYYMRJAEQNdaqr2EguGy3oPMCCOPITQFlzC4dwTavOrErJOYLsfFIPu56xGtXfY7bz4a93V6O6cgBgZAeOGWmRz6wdAKAMNYbgQVUghdZeBn0qXgsW7223shvg72u6zcCPgfSg+hhXqGew+2jfshXydAB5jT5H5EUS0HjWV+2jElTZIPuo/PV2Xj5Kcq1Q1nHtutf2JGgeG4J9VYD50GFXrhbjxNMfetSEtESxhRBjmZ5DU0VezvZNm6Xe4JKkBQRkAdT1NAL28EzQM946KM2Ppwr1jCh23ASHmN1ucxnyredn9l8KCHQQ+u8PeHQdKsNp4K0ig90rO3hLboLmdZMSaDIbns3xiuE3FYlN8sH8AGfh3yBLZadRnUjsb2ZcbUw1tkZTbRcRdViDuxvAZjhO5lzmtqweGDWUDgNAAn6VA2eiHaWIZQJTD4e2SOB37z7v+UofhQEFsU7FcUUxdxigwD/zyFA8arsRt3DoYa6J6Bn+O6DFPXWkZ5g/P+lVmJwKnLL+vKgscLtixdMJcUnkZU/BgKmUIWtnlbm9l5j14fegqww20mXwzoFGefijMZcP60F8RSYpnAY9boMZMPeU6g/yqRQeUV5lpxRUXE41Vy1PKg6y0gpUHFbSf8ip6k/QVS3e1V6037fDru8TbYkjrB1oCbdpt0rmD2hbuKGU5HSRH1qQ60EFkpkpU1lpl1oIu75V6n92vUGde2fHgNhbc6FrpHXJV/wDtWVLiDDAzmennRd7VMYX2hdU6IqKPLdDH4ljQO5oJtq/uxrKjL6Vy0+8Y4nrUScqUjxpx+NARYHHd2csyFIHUkRpyFLvFkWPzMAYBkqNRPU1R27VwaK/Twn5VZbH2ebzhA+6xOh+hkigm7MuO4YZwBBPDpPXM1Y4vdtquSuYbJicgQVkweZkdQKJML2CvrZhWQHWM40+tRrnYTEuVDMgGpOcDr/SgFLV47u8dJ4RwgaffGndnbUFu2Rc/O08MhED10+FFmJ7K2raiHUBRALGCTqzRPHQDrQ17Qezps7l9G37DKFkZ92+cK0cDwPPLlQaJ2RuBL9tkbet3IUEaZiI+In0rSFNfOPYXbD28RbtFvD3ikDXxDSOUzX0XbeQDzz+NA4aF/aNhVu4C9baJYArJAMqQd4c4qL237fWcEDbSLuI/QD4bfW6Rp+7qegzrCsZ2oxNzEtfe8zPHGIImdwCIVZ4CNKCSuLw6q1nF2XNxJCXbZ9ZdcjOmmR5Vb9hHU94VmDwOoI4kDISIPxoI2ljmvOXeCxGcCBly5UWbIwNzCNbuAbyXra3FOYDIwB/zAyCKA72Ti3W5G8Y61ddpbtwpb7pnVvFBRQ53iAACCDwmhfBbSVl37ebDgNZHCKk7Sw5uBbgwjX7sAd21y4ttgTmIDhQRPEHSguOwuCxNoMcXiWdnP7O2XtkbvBiAJDEz4QYHnRthcOqjeWDvZlhGZ8xrGnpQRZdsNgr15sFh8IbVt2Vbe6xBAyJIUZ70ZCdayHs52kxGGH7G9ctniAZVjxJRgVJPlQfQvaPawsJHE8tY5DqdPjQXZ26SZbMtovBU/jOZJ4gGMqFe0/aq5fNtbhAfcXvd0QPEswBwJBjLmYqkxG25Z2I8O9AGhIGQHlkPiedBpg7UMDE5sZ3sidyYBBmBMEj+lWKbfVyVGfD1PDzj5Z8axW7t9mY5wPy5ZqIifPdAA6zzqZhu0pRwRoucT+aJA68B6UGtWdqllaANVA6A5t5ZQBVdtdnNolchvyAMzuABQCfKfjWd4LtW1sWwM4mZ45ET6zU/A9tGQFWG8IIA1iWLHrrQHGx8bcVxc1IyaNCOvpn60f2LwdQw0P2RWMf9RMi27m74Lm6TyhZDehG6f8NaV2Rx2+rrwG6y+TD+lBO29tTul3V99hPkOdC1raQz33GWRJMSeQ55n5fEO7Wdr2/E3Y0kj0BKqo+BPrVDY20WYsdB7g4Lnmx66xQavbxQOpMGMhkTyUnmenDjSMYikbsCSJPTXKfQ/CgPB7YcjeEkSd3LUzOQ1Ogz4+Qq82TjzDviB3Y3cpyP5hoeQIHxoJdq41pJlmt7u8wMQoJyKnoP40Tdm9sd5bUMZMDzjhQ3Z2vaZdwHePdqFjOWMCP9IpWzcRDMBou4Z4brA8eYYN6EUB6wpplr2Eu76K3MUpqBiu0qK9QYF7TVI2jfnjuEeRtqB9KEGrT/AG0bL3blnECIcG037y+Jf9O98KzEjyoPcONaB7PNj2t3vryhiT4Ac4A6daGuy+xDiXgCQDnWn29gvbtgLEgeEdaCZta+r24/s9lDkr3mCgkfpAEmgnaNlrLh3W1cUH/uWTJUgx4gfEBPOrO/2CNwTeunvZ1IkRyWDkI4fWjfZOwrQwy2HDXt0li7SSWb3oJJIGfOaBzsVtXv7cEyy8+I50/2zDizCEqSYka03sHZK4a7CSAQctY6UQ4lAWgicvv1oMo2L2YsXHnEFlJJP7S6qlo6FhlpwosxfZewbLraHhdSCskhgRkfoZ6VW9ouwFm9cDG5ctnd3WMZupn84InInIzwq12d2fa3e37bFbcQbYI3Dw3gv5WyExkeVBjvZhBZxTLeUh7U6sQQyg8AM5yrTdv9tbgtrYw8odxd+5I3vdHhT9PItryjWhntp2dNzarlQArLauMeRClWPT/tihbEbSDO26dCcvysAYEcjFA/fw6SciTqZY5k6yTmTQ/tO0AZE9c6sHxc1CxeYzzoK4VrPs6xKY3APg3IF2wf2THOEbNT5BpUxw3aym7b3Tw6VL2Ftm5hL637UbyyCpmHU+8jdD8jB4UF1iO8sXritvWr1toKmPMdGU5EEc6K+yHa3G4q4uHtWUc5EszFAomJJAP04VL7ZW7O0MNZu2UL3WUlLi+8FUGbTD80Mc11yMVUdkNqW8BhbmJJYM7othB4WvFFYlm/Tb3is9FGUtQMduO29+8tzBlFQJdZLjKxbf7pyABIEKWWesDSgphBBGhr2JxO8zM+bMzMx5sxJJHqTXmuqyx9zQW+Jwd7O8yXBbaCHIO6ygKuR67pA9aq8Q05CfeJieDZitKxq2m2dZYQXxCW1Qab3dIqd3nkPECB1qHsLs5be6puLKXsPKkxKujKlxOQZSI6ZUAvgOyl57PfM9uyh07xjLDmAAaiXNjsur+oVyP80VqO2Ni37h/YrbJGSBgSFy4LGdVeF7F3Lr/2q9euZEbvd3FCngwAyy1jKedAPYDsU19QcPd33/QylDHrwqx2V7NL5YnEMbaKfEAJdhOYXPIxxoq9nPZp8PdL3GcDMKrDMAE57sndJEZTlUr2jdmLl+8t5MU1oFVUKSwRSpaTIMCQeWo48ApfaDhFKW7dlCttAWc7pRbaKon3okAA5CiH2d3GNq8+gCKEngFDwT8AaThNj4oWL1u44v2O5fcdiO8D92ZmBBWdM9Dw4zfZdgSmBVnza6zM3SCVCnyAoMCv4kud4+IkyeEzn9STTT3NYJo97Zdi+4vMttQLbuxUjq2Sf4eWgBFX59mGGKr4rgbjDa/EfSgA9jPcRQyXFVhzzjlpwqzxV/F3wBuK2USJgwBJ0gUWD2dW0B3VCgxvEkzC/wDPrRRsPYqdxetJCbylQRluyNRyoMr2Ql2wxd03joBJhepIq7w+30svbYaMVEEciCcuZn5irHZvYfFh2Bv7qGJQopkg5+PWI0g+h0qr2z2XuJtBbNlbZZrJdBnFosWXfk8FPiLHU6SSBQahsWO4QjMEFh+6xJA+EfCpTU1gcMLVq3bBncVVk8YET60tzQInzr1Ir1AL+07Z4u7PunP9kRdEf3cm+RNYXjMIyEbwMHRuBBEiD5GvpTbWCF7D3rJ/9S26f5gR9axrshi0F38HjFXwMypvARvKT+ycHLXNT6cRQPeyy+FN5OPhYeWYP0rXdn3FI4ff0oCwuwLOHxguJKm4rApI3Z1gDyoqwLZ60BIlteQp7dEVHw9zKkbTvlbLsokgZeZyoI2Bvhrm9oJIHXqKtr3A1kuNv4wd24dURRBWAxaNORBop2dbxt4W2N3uVBBKlAWYciSfD8J8qA2XMdKS6gCkWlK9RSrpoMl9qFx1vXXBIRLVpGP9+61zcUfAk9BWTGVPGtM9s+2A9xMIoM24vXD+pmWEXruqSf8AFWYl+Bgjgc6CSbxInjx69a6WkVEkcCB04V4XIPCglIN5Yz/4qGVziT8qcVjB0j5/Gk2F4+n86A29lu3reFxDW75As3gQXaItuBk0n3QRKk/u1Udp9rjE4lmQblhPBZQAAJbEcObESfTlVFcaK6pyigcK5xUnZOznvXBbQGWy0nLnAE1CNFfZDbX4YM+WmfOevTpQadsPYGGFlcI3ibDBnGZ3h3u9JBGRG9vSNMx0oJ2HtW9g8a+EuPKMQV3/ABKGgQyzmkrlAMZVQ7Y29d73vbV1lcAnfUwTMCOq6ZHKoW17l11s4x3LtcmWgCHtuQNIGgoPoDZ1yG6Gru7iFVCxOQE0BdmNoNetWm0Lqp8yRU3E9o7e8bbOibpPvmJIMA9dJgTwoLXCXQYfKCfVfPlRDbYQDqNKy3auHS+wNq4rXCct241oT+8pgeZo12Iy2bQF7EI7cfEIHRZzbzOvIUFjt8/2e6B7zIUXq1wbiD/Mwqu/8St4Kyq4m4qkbwUxAYDMSdA3CTAnzpW19oqL+GskgbzG60/pt5Kv7xuMsDjuNVhtXZVnEIUvIrrn73DmemnyoMgx+37uOvHDpuMvfNdtXZIKrvyyRHiXPI9BRyrNv65CoeD7F2sGXNot4x4XY724B3ZVB0J3jTJ2sADPvaEcvP1oLramMdkEK26ILFRJPMKDqac7NbesMhRe9RuNu4pNwEnksz6UEY3a2IQ71p1YfpMqfjnlRZ2U2hdZJGHsbxEt3OIDkmNWDqsHhm1AXb/xqpwg37965JIBW2OXgkt1PiYjlU4XWKzENHunnGhPnxpnZlhltKLkb8eKDI3jmYIVcp6D+NA6RTFypL1GuGgbk16vV6gdAoB9o/YX8UDfw6jvwIZcgLy8pOQccCcjoeBGhRXQtB8w2Lt7DYq13veq9p18FwtIBMNAJ0IJzGVbNhL+68U926uWL728AFS5iHlyYDHD2kBdrn91zEKP70+dXjjB3ueY6GgMcJiQR6U+cYu6QYI0M6UNbIv7wEmp9/Z9pwwuqHU6hsx8KBjEbe2fYuDvbtpXOgkEj+VWP/VOCABW7IOUgEj1IGVU6Wzh8sNhrG7yULbI+WdS8LtzFsYOFCjnvr/AUF1gNt2buVu6rH9OjD0OdS7lzKoaOWHjXM+vzpxRvAL8fLiaDDvaqP8AzG5OU27JBHPcGZ++FBrsRkR6xP8AzR57Z7QG0Aedi3Po1wD5CgKfKOVAkDl/CPnSWHnS33TyFNE+VAucuNLGlM/CuA0DpOfGlCmhS6BylG6QCM4Oo8tPvrXLFhnMIJPPgPM6CpqYG0hh333/AErkg821b5UEFr8A6/ef8BWt7H2AbWAtWroDB17wSJHjO/HmJFZBeGZGVfQXYjFLjdmWJPjRRbJ1KvaG7PqADHI0FJs3F7jATERHDSroWu8QjdDCcxE5njQ7t7ZVy3cII3W1HJhzB5U52f2y9l4cZdfvOgI8FsnngcPcH6nVN76GijCYVFWRatoYiFVR6ZAVW4HtIj5BXLclRnMc/CDlVL2r7fthMSllbIaEDvvkg+Od1RByIAkz+oUFztLsuty82Iu3mjdAdDu90EWYmdBmxJJ4nSgjtZ28w/eWcLZAbBrcQ4l1yFxAwJRedsasfzRGkyM9rNr4vHSWuh7cytkfs1Xl4Z8Z6sT6UF3pBIYEHiDIPwoPq7F2VuoROTAEMM45MOYz+BrIu0OAuW7rT4XU/wCE/wAwRSvZP24yTAXzmPDh3JyIAyst1Ge6fTlOibb2WuKtx7txfcbl/dYcV5igz/ZW3sOSFxGHA4TGQ+Goo82Zdw+XcbkkaJGmugoRs7He174KM0gAjJoP5T+Yfzoo2BaC37dlB4kAu3yBpvSttGIyk+Jo4BV5igRsrtngroBF7cJ07xWQR5kR8aIcPfS4JturjmrBh8q+d9oNuO4U+EO4HkHP8IrmF2kVIKkq3NSVPxHGg+iLoqI9DPs+7WHGW3tXiDfsxLZDvEOjx+rgY4+dE1ygRXqTH3nXqB/F4q3Ztm5ddbaLqzGB/U9BnWY9oPaqzFkwabq6C8/vnqluIXoWJPQVn/aTtJfxlyb770HwqMkTh4F0Hnr1qvdgBAoDX2PYve2ncNwlmu2rsMxkk7yM0k5kkA/CjXbWE3ZTkY/lWNdmtqfhcXYxHC3cBb9w+F/9JavobtHgd9d9BJAzA/Mv6hzIoM/w+Ma28E/yo22ViluKONBWOsyZ18qhYfaVyy0qeNBrFpUjQSKeF/7FAGC7Y5eJM+hBpVzticgtvxEwJOpJyAAzzoDq9dEZ1l/tT2licPicOquyKbXegISp3yzKZYawoX/MaPNkW7twr3pAdtEXRBEsSeLAZTpJFBHt7Ze/woGotXD6F1C/7WoAnbeOfGsr3Xm4qBAxA8SgkgNEScznVHcwbiZUmOKjeHyp+2eGU8Kl2MQZ6jWgoCfOuE+dEty1bue8qk8+PxGdRL2xAfcaOjZj4igo5pU0vE4VkMMI5cj61zD2S7BVEk9fn5UHraEmACSdABM0QYLs80b1yCf0THxPHyFT9m7OSyODPxYj5DkOlT0uRx0oKzG71u3ku6NMgIHTL60NhuOetE2OxUkjKP58KHb1qGgDInI0Cb8HnPOjT2Sdo/w+IOHuGLd85EmAt0CF/wA3u+e7QVcphsjPqDMeo60H1NjMEl5ClwSOHBlPNTqDQ3/0nc3yB40/VkCOhXn1HwFNezLtQcZhv2hm9ahbn98R4bnrmD1U0Z7b2ymFwt3EN7tq2zxpJA8K+ZaB60Cdi7IWyoCCNN4/mJ6n7gVhXbzFF9pYpp0vMg6BAqD/AG1J7Ddsr1vFq5ct3139skkq3eOAWAJ1UsSOgjSqjbz72KxJOv4i/wD/ACvQN2bhqRiFW4sOAeXMeR1quZtD8ako8jhQVOOwJtkFSSs5MMipHMjQjgcvlWz+zztc2Msw5/tNkDvB/wC4mi3R56Hr51luJHhjn9ioOxNpXMJiExFmJU5rMB1PvoehHwMHhQfUK3UuoN5Q0EEgiYPrpVXgrFvB27lxm3UBa/ecklmY5sWPGBCAcAoAp3sxird6139syl3dYcwAIg8iDIP7tCPtlxRTBW7YYDvL6hgTDMqBnyHEBghPkKDIr1wnhAkmOUzlPSYqODFPXBlUZqAi7AbR7nadgknduTab/GGVf9W7W53K+cNm3d3E4dpiLtozyAuqSTX0neXM+ZoGIrlORXqD5dAMzTbtU4JEev0pu/Ymggmt89lXaX8Vgwjmb1iEbmyR+zf4ZE81rBmSKtOye3nwOJW8mY924v67ZiR55AjqKDbO1XZwtN7DwLmrJotznB/K/wAjx50AtfDkoylHXJkbJgeMithweLS9aS5bIZHUMpHEEVTdqOzSXrYYr4wRDrCuJ0C8x0OVBmX4RqL+y2xdz9q+b/lnRB/+iOPClW+z5w8d6yvMwVy0/UOBiNJFEGymXu+8KhlOSA+6w4tHFeA4HPUCgsex83O8v592x7uzP5kSd+6OjvoeK21I1rFPaZtf8VtC8y5pbIsoRxW0TJ9XZ/lW7bU24tvA3sSo/wC3bc7vJwIC/GK+Y165nUmdSdT8aDiiparIniKim4B5c6Ut7iD86B5m4in7GJqE1yaQDQXLXAwKkSDkRwIqswN/uXKDQ6mNeVeS7FQ8ZqD6TOvGaArN+QCDrr5/f1pm9dmqbB4oxFTrd2daBtzUPEtCsdZEeWf1qewqPfsgrBoItm6hsw+qkx+qCZy+Jpv8OIBIOYmOVMXIDARIBHGJqzRgw6Ggm9lNuNg8Sl4SVHhdQM2tmN4eeQI6qK2Ht5tJfwF5l3blpsO7BpyLOoW1HPJyfhWFvaiiHCbV3tnYnDOc1UPbknNQ4LIOs5jnJ5UA5s3FtavW7o1t3EcSMjusDn5xVnj7m9fvnneun0NxqolH3NWOE/n9aBw2xmYzOp/nTmHeMq6xzHWmzQPYhvCc+X1yquYgk9DpUwPkR9moV1ZM8elBovse7Rm1iPwrn9ndncn8tzM5fvfUdatvbvEYM8d658N1fnpWS2LzKykHddSGUjmpBBHkQKOPaP2nTHYfA3FyYFxdXPwXQq7wHMZgg8jQCG/pTTDOlTOX3NJcTn6GgZc566RprX06rqyqykMrAFWGYIIyM8a+X2941sHs0uu2AALSEuOiwdFAUx5AsaA/3a9VRvt+o/GuUGAsRIpXeDlUG3cz9Oddu350oPMRJ/lTTW+VeApQ+86DVPYrt6A+Dc+7N2z5E/tE9CQ3+I1rd23v7uUqPTOI14GvmDYW0jhr9q+MtxgTn+TR/wDSTX09hs7SuNSsqejwfpFBGxWx7N5QpXfWZO9mDqCOEgzocjGc1U44NvEAZ8uQ0A6QKLragD5VGxuFDDeX3vqKDOu3lw2Nj3lnO9eRB5bylvkhrGCa07217REYTDDUb95/XwIP95rLm+86DoaklYNdrg+86BQroNdH3nXIoFTkaZxenz9KcbT5a0m+IU+UDOgYs3IIP8Kn/iAIMQD8jxqtUfc08BlB0PHkeBoLq3c3q8y5VU4W+VMH65VcW3kUFVjrHHj9RUfDXyh5jl/EVb3EmqnFWN0zw89KCyMMAwzFIjgdDrVfhr5Q5Zg6jnVmhDCR/UedBWMhDbvL59asMEfDTOPt5b3EZen/ACaewvuigcY5joPrSmpBGc0oigQTlUcDM1IfhUbeoFMkjrwNMKSTofDJMfU8uAqQjfc0wghm+9aBxZ1PHMdc6WblNgVy4cqBtmIMnMGtU9jrFsPiV1UXlI/xWxI/0isqsXIyOh+VGHsw2m1jHJbk91iP2ZE5b0Eo3Qggjyag2HdHIV2pPoa5QfMJX7ivCPsUs0lloO8K996V1DIrsfc0Hl+8q+gvZLt38VgBbYzcw8Wm5lBnab/KInmpr59o09k+2Gw+0LaiSl/9i485KN5q3yZqD6KFIsHUdacWod69um50E/Ef0oPn72o7Q73aNzlbATnnLMf9wHpQl96VJ2lijdvXbh1e47fFiQPQR8KjcaDjfeVe+9K4GzpcUHgfuK8PvKuV0UCLrZj+VeuGVPlA+/SktmaVc0PQUERfvKpVpuX0qMgB5ipaWmA1BoGcQM5iJ+E1LwOI0Bmo94yOo60wrQaC+VqYvpPkaRh7sipUTQUuIslfLy+tcs3SpkeuWtWjIMwarb1mDFBJxF8MhjIyJHr8xUi0MqqlGYq0tPwoFCllq9SEzn4UHLp0H3HSoehjlUm/JMcTkKiXG8TeZ/lQLFJHvN6V1TXUEMfL6UHEakX2pR96mWOdAtjlmPWrXsrjbdvGYZ7rbttLqszcFA4npMelVCk06tviT8v60H1AtqRIEg5ggyCDxBnMV6vmu3tO4oCrevgAAAC4wAAyAAnIV6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UUExQUFRUXGBgYFxgXFxYVGBcXGBcXGhgXGBgaHCghGBolHBgYIjEhJSkrLi4uFx8zODMsNygtLiwBCgoKBQUFDgUFDisZExkrKysrKysrKysrKysrKysrKysrKysrKysrKysrKysrKysrKysrKysrKysrKysrKysrK//AABEIAK4BIgMBIgACEQEDEQH/xAAcAAABBQEBAQAAAAAAAAAAAAAGAgMEBQcBAAj/xABDEAACAQIDBQUGAwUHAgcAAAABAhEAAwQhMQUSQVFhBhMicYEHMpGhsfAUQlIjcsHR4SRigpKisvEWMxUlQ1OzwtL/xAAUAQEAAAAAAAAAAAAAAAAAAAAA/8QAFBEBAAAAAAAAAAAAAAAAAAAAAP/aAAwDAQACEQMRAD8A0+2akpTCCpKCgcU16vAV2KDyilikAU4tB0UqkUoUChXRXhXaDterleNB2uik10UCqbuOBqaiY/aSod2Rvcf7o69ar7m0kOQlifOTwmOVA/d27ZEy8AcSCF0n3tKfsYxHAKspB5Gg/b6oQ28wCid6dIMECchJ5CfhUTsxvyx3NwNAXh4QIWdM5JnIUB+aZdaotmbe8fdsQwmA0/KeNX5zGVBFZaba3UkrXCKCIbdJZKllaSVoIfd021mpxSkslBWvYqO9irZrdNtaoKk4emrmGq47mktZoKB8JUf8JRA9imXsUA++EqK+C6USNhqafDUA1cwmemtMNhaJLmHqK+HzoKL8MK9Vz+HHKvUGh2xUhVpm1UlaDsUl2A1qm2v2gS2dxCGfjmIH9aqxjDckbwkjNgSfQDSaC6vdo8OjbrXM9MgxHxAp59uWVAJbIxBz46fSg7GbGRpCZsdSRMemnqaqcThLwmzPfWzBYORM6CD0gnyBoNIXbFtlLKw3Rxz+n86cw21Ef3TPpH/NZjaS7bCvbuTuyGXe8LpMk+fAazlpE0423Lu73ipvCYjVgCJExmR1HSg1m24OYpdZtsPteQy7wO6RmJkgzEDjwOR5GtDwmJW4odCGU6EUDxr1eNcoO1Xbd2j3FlnGbZKg5u2k9OPpVgTQb7RcbuLZUcTcfWPdX+TGgGNr7QNtN4MWJLEnixnM58zkBSMFtJlPiO7Guep5noM/gKGNq7cti2FJJdTl1zmD0iPjQ3iO0Dli0zmcjx86DUNpbb74eC3JCkjezXLiQNeJ55U1iRiLhJLMq7m6Aui5aD040EHtl3aslsSJG4513MvCRzjL0pl+3F88QIIIEZREEHmMyfOgObeznzZCSQwYaxukDM89QOkUdbCx5Kqr5SJHpWIWe3N/MFoMeEgdCCCORB+KjmambA7a4l8XhldpAuqsRGVxt0z8Z9KDeorpWuWxTsUDMV7dpwiugUDBSk7tSCtJ3aCOVpJSpBWuFaCOLdeKVJC1wpQQGt021qpzJTbJQQGt029qrBrdNMlBWXLVRmsVbNbphrdBXdx0r1Te6r1AQ22ABJMAZk8hWf7Y7ZvfdlseG0DAP6zzJHDpxq19o20u6wRUEg3WFuRrBktHpl61lzbSCTuRuoAAeROpNASoyKW3mBbV8+J4k8OOQ0p7D7YQGFIVYzJ+gn4zQeuOUp+8cwdYMH5njyqKcXnDGRkWy4DQffSgP8X2qJG7bQxrLZbxmOGZHTKl4TtFKsbgABJkmCd7ISTwEQABQ7hMSH3SW3ieA0Ag5/H/AG0pyjGC0KI8I85k8zQTsb2lDOyhRuZIBllr4oPvMZ/nUd9tAXWAYABZBmZAAAIz16eVQMZgQuYYMRJAEQNdaqr2EguGy3oPMCCOPITQFlzC4dwTavOrErJOYLsfFIPu56xGtXfY7bz4a93V6O6cgBgZAeOGWmRz6wdAKAMNYbgQVUghdZeBn0qXgsW7223shvg72u6zcCPgfSg+hhXqGew+2jfshXydAB5jT5H5EUS0HjWV+2jElTZIPuo/PV2Xj5Kcq1Q1nHtutf2JGgeG4J9VYD50GFXrhbjxNMfetSEtESxhRBjmZ5DU0VezvZNm6Xe4JKkBQRkAdT1NAL28EzQM946KM2Ppwr1jCh23ASHmN1ucxnyredn9l8KCHQQ+u8PeHQdKsNp4K0ig90rO3hLboLmdZMSaDIbns3xiuE3FYlN8sH8AGfh3yBLZadRnUjsb2ZcbUw1tkZTbRcRdViDuxvAZjhO5lzmtqweGDWUDgNAAn6VA2eiHaWIZQJTD4e2SOB37z7v+UofhQEFsU7FcUUxdxigwD/zyFA8arsRt3DoYa6J6Bn+O6DFPXWkZ5g/P+lVmJwKnLL+vKgscLtixdMJcUnkZU/BgKmUIWtnlbm9l5j14fegqww20mXwzoFGefijMZcP60F8RSYpnAY9boMZMPeU6g/yqRQeUV5lpxRUXE41Vy1PKg6y0gpUHFbSf8ip6k/QVS3e1V6037fDru8TbYkjrB1oCbdpt0rmD2hbuKGU5HSRH1qQ60EFkpkpU1lpl1oIu75V6n92vUGde2fHgNhbc6FrpHXJV/wDtWVLiDDAzmennRd7VMYX2hdU6IqKPLdDH4ljQO5oJtq/uxrKjL6Vy0+8Y4nrUScqUjxpx+NARYHHd2csyFIHUkRpyFLvFkWPzMAYBkqNRPU1R27VwaK/Twn5VZbH2ebzhA+6xOh+hkigm7MuO4YZwBBPDpPXM1Y4vdtquSuYbJicgQVkweZkdQKJML2CvrZhWQHWM40+tRrnYTEuVDMgGpOcDr/SgFLV47u8dJ4RwgaffGndnbUFu2Rc/O08MhED10+FFmJ7K2raiHUBRALGCTqzRPHQDrQ17Qezps7l9G37DKFkZ92+cK0cDwPPLlQaJ2RuBL9tkbet3IUEaZiI+In0rSFNfOPYXbD28RbtFvD3ikDXxDSOUzX0XbeQDzz+NA4aF/aNhVu4C9baJYArJAMqQd4c4qL237fWcEDbSLuI/QD4bfW6Rp+7qegzrCsZ2oxNzEtfe8zPHGIImdwCIVZ4CNKCSuLw6q1nF2XNxJCXbZ9ZdcjOmmR5Vb9hHU94VmDwOoI4kDISIPxoI2ljmvOXeCxGcCBly5UWbIwNzCNbuAbyXra3FOYDIwB/zAyCKA72Ti3W5G8Y61ddpbtwpb7pnVvFBRQ53iAACCDwmhfBbSVl37ebDgNZHCKk7Sw5uBbgwjX7sAd21y4ttgTmIDhQRPEHSguOwuCxNoMcXiWdnP7O2XtkbvBiAJDEz4QYHnRthcOqjeWDvZlhGZ8xrGnpQRZdsNgr15sFh8IbVt2Vbe6xBAyJIUZ70ZCdayHs52kxGGH7G9ctniAZVjxJRgVJPlQfQvaPawsJHE8tY5DqdPjQXZ26SZbMtovBU/jOZJ4gGMqFe0/aq5fNtbhAfcXvd0QPEswBwJBjLmYqkxG25Z2I8O9AGhIGQHlkPiedBpg7UMDE5sZ3sidyYBBmBMEj+lWKbfVyVGfD1PDzj5Z8axW7t9mY5wPy5ZqIifPdAA6zzqZhu0pRwRoucT+aJA68B6UGtWdqllaANVA6A5t5ZQBVdtdnNolchvyAMzuABQCfKfjWd4LtW1sWwM4mZ45ET6zU/A9tGQFWG8IIA1iWLHrrQHGx8bcVxc1IyaNCOvpn60f2LwdQw0P2RWMf9RMi27m74Lm6TyhZDehG6f8NaV2Rx2+rrwG6y+TD+lBO29tTul3V99hPkOdC1raQz33GWRJMSeQ55n5fEO7Wdr2/E3Y0kj0BKqo+BPrVDY20WYsdB7g4Lnmx66xQavbxQOpMGMhkTyUnmenDjSMYikbsCSJPTXKfQ/CgPB7YcjeEkSd3LUzOQ1Ogz4+Qq82TjzDviB3Y3cpyP5hoeQIHxoJdq41pJlmt7u8wMQoJyKnoP40Tdm9sd5bUMZMDzjhQ3Z2vaZdwHePdqFjOWMCP9IpWzcRDMBou4Z4brA8eYYN6EUB6wpplr2Eu76K3MUpqBiu0qK9QYF7TVI2jfnjuEeRtqB9KEGrT/AG0bL3blnECIcG037y+Jf9O98KzEjyoPcONaB7PNj2t3vryhiT4Ac4A6daGuy+xDiXgCQDnWn29gvbtgLEgeEdaCZta+r24/s9lDkr3mCgkfpAEmgnaNlrLh3W1cUH/uWTJUgx4gfEBPOrO/2CNwTeunvZ1IkRyWDkI4fWjfZOwrQwy2HDXt0li7SSWb3oJJIGfOaBzsVtXv7cEyy8+I50/2zDizCEqSYka03sHZK4a7CSAQctY6UQ4lAWgicvv1oMo2L2YsXHnEFlJJP7S6qlo6FhlpwosxfZewbLraHhdSCskhgRkfoZ6VW9ouwFm9cDG5ctnd3WMZupn84InInIzwq12d2fa3e37bFbcQbYI3Dw3gv5WyExkeVBjvZhBZxTLeUh7U6sQQyg8AM5yrTdv9tbgtrYw8odxd+5I3vdHhT9PItryjWhntp2dNzarlQArLauMeRClWPT/tihbEbSDO26dCcvysAYEcjFA/fw6SciTqZY5k6yTmTQ/tO0AZE9c6sHxc1CxeYzzoK4VrPs6xKY3APg3IF2wf2THOEbNT5BpUxw3aym7b3Tw6VL2Ftm5hL637UbyyCpmHU+8jdD8jB4UF1iO8sXritvWr1toKmPMdGU5EEc6K+yHa3G4q4uHtWUc5EszFAomJJAP04VL7ZW7O0MNZu2UL3WUlLi+8FUGbTD80Mc11yMVUdkNqW8BhbmJJYM7othB4WvFFYlm/Tb3is9FGUtQMduO29+8tzBlFQJdZLjKxbf7pyABIEKWWesDSgphBBGhr2JxO8zM+bMzMx5sxJJHqTXmuqyx9zQW+Jwd7O8yXBbaCHIO6ygKuR67pA9aq8Q05CfeJieDZitKxq2m2dZYQXxCW1Qab3dIqd3nkPECB1qHsLs5be6puLKXsPKkxKujKlxOQZSI6ZUAvgOyl57PfM9uyh07xjLDmAAaiXNjsur+oVyP80VqO2Ni37h/YrbJGSBgSFy4LGdVeF7F3Lr/2q9euZEbvd3FCngwAyy1jKedAPYDsU19QcPd33/QylDHrwqx2V7NL5YnEMbaKfEAJdhOYXPIxxoq9nPZp8PdL3GcDMKrDMAE57sndJEZTlUr2jdmLl+8t5MU1oFVUKSwRSpaTIMCQeWo48ApfaDhFKW7dlCttAWc7pRbaKon3okAA5CiH2d3GNq8+gCKEngFDwT8AaThNj4oWL1u44v2O5fcdiO8D92ZmBBWdM9Dw4zfZdgSmBVnza6zM3SCVCnyAoMCv4kud4+IkyeEzn9STTT3NYJo97Zdi+4vMttQLbuxUjq2Sf4eWgBFX59mGGKr4rgbjDa/EfSgA9jPcRQyXFVhzzjlpwqzxV/F3wBuK2USJgwBJ0gUWD2dW0B3VCgxvEkzC/wDPrRRsPYqdxetJCbylQRluyNRyoMr2Ql2wxd03joBJhepIq7w+30svbYaMVEEciCcuZn5irHZvYfFh2Bv7qGJQopkg5+PWI0g+h0qr2z2XuJtBbNlbZZrJdBnFosWXfk8FPiLHU6SSBQahsWO4QjMEFh+6xJA+EfCpTU1gcMLVq3bBncVVk8YET60tzQInzr1Ir1AL+07Z4u7PunP9kRdEf3cm+RNYXjMIyEbwMHRuBBEiD5GvpTbWCF7D3rJ/9S26f5gR9axrshi0F38HjFXwMypvARvKT+ycHLXNT6cRQPeyy+FN5OPhYeWYP0rXdn3FI4ff0oCwuwLOHxguJKm4rApI3Z1gDyoqwLZ60BIlteQp7dEVHw9zKkbTvlbLsokgZeZyoI2Bvhrm9oJIHXqKtr3A1kuNv4wd24dURRBWAxaNORBop2dbxt4W2N3uVBBKlAWYciSfD8J8qA2XMdKS6gCkWlK9RSrpoMl9qFx1vXXBIRLVpGP9+61zcUfAk9BWTGVPGtM9s+2A9xMIoM24vXD+pmWEXruqSf8AFWYl+Bgjgc6CSbxInjx69a6WkVEkcCB04V4XIPCglIN5Yz/4qGVziT8qcVjB0j5/Gk2F4+n86A29lu3reFxDW75As3gQXaItuBk0n3QRKk/u1Udp9rjE4lmQblhPBZQAAJbEcObESfTlVFcaK6pyigcK5xUnZOznvXBbQGWy0nLnAE1CNFfZDbX4YM+WmfOevTpQadsPYGGFlcI3ibDBnGZ3h3u9JBGRG9vSNMx0oJ2HtW9g8a+EuPKMQV3/ABKGgQyzmkrlAMZVQ7Y29d73vbV1lcAnfUwTMCOq6ZHKoW17l11s4x3LtcmWgCHtuQNIGgoPoDZ1yG6Gru7iFVCxOQE0BdmNoNetWm0Lqp8yRU3E9o7e8bbOibpPvmJIMA9dJgTwoLXCXQYfKCfVfPlRDbYQDqNKy3auHS+wNq4rXCct241oT+8pgeZo12Iy2bQF7EI7cfEIHRZzbzOvIUFjt8/2e6B7zIUXq1wbiD/Mwqu/8St4Kyq4m4qkbwUxAYDMSdA3CTAnzpW19oqL+GskgbzG60/pt5Kv7xuMsDjuNVhtXZVnEIUvIrrn73DmemnyoMgx+37uOvHDpuMvfNdtXZIKrvyyRHiXPI9BRyrNv65CoeD7F2sGXNot4x4XY724B3ZVB0J3jTJ2sADPvaEcvP1oLramMdkEK26ILFRJPMKDqac7NbesMhRe9RuNu4pNwEnksz6UEY3a2IQ71p1YfpMqfjnlRZ2U2hdZJGHsbxEt3OIDkmNWDqsHhm1AXb/xqpwg37965JIBW2OXgkt1PiYjlU4XWKzENHunnGhPnxpnZlhltKLkb8eKDI3jmYIVcp6D+NA6RTFypL1GuGgbk16vV6gdAoB9o/YX8UDfw6jvwIZcgLy8pOQccCcjoeBGhRXQtB8w2Lt7DYq13veq9p18FwtIBMNAJ0IJzGVbNhL+68U926uWL728AFS5iHlyYDHD2kBdrn91zEKP70+dXjjB3ueY6GgMcJiQR6U+cYu6QYI0M6UNbIv7wEmp9/Z9pwwuqHU6hsx8KBjEbe2fYuDvbtpXOgkEj+VWP/VOCABW7IOUgEj1IGVU6Wzh8sNhrG7yULbI+WdS8LtzFsYOFCjnvr/AUF1gNt2buVu6rH9OjD0OdS7lzKoaOWHjXM+vzpxRvAL8fLiaDDvaqP8AzG5OU27JBHPcGZ++FBrsRkR6xP8AzR57Z7QG0Aedi3Po1wD5CgKfKOVAkDl/CPnSWHnS33TyFNE+VAucuNLGlM/CuA0DpOfGlCmhS6BylG6QCM4Oo8tPvrXLFhnMIJPPgPM6CpqYG0hh333/AErkg821b5UEFr8A6/ef8BWt7H2AbWAtWroDB17wSJHjO/HmJFZBeGZGVfQXYjFLjdmWJPjRRbJ1KvaG7PqADHI0FJs3F7jATERHDSroWu8QjdDCcxE5njQ7t7ZVy3cII3W1HJhzB5U52f2y9l4cZdfvOgI8FsnngcPcH6nVN76GijCYVFWRatoYiFVR6ZAVW4HtIj5BXLclRnMc/CDlVL2r7fthMSllbIaEDvvkg+Od1RByIAkz+oUFztLsuty82Iu3mjdAdDu90EWYmdBmxJJ4nSgjtZ28w/eWcLZAbBrcQ4l1yFxAwJRedsasfzRGkyM9rNr4vHSWuh7cytkfs1Xl4Z8Z6sT6UF3pBIYEHiDIPwoPq7F2VuoROTAEMM45MOYz+BrIu0OAuW7rT4XU/wCE/wAwRSvZP24yTAXzmPDh3JyIAyst1Ge6fTlOibb2WuKtx7txfcbl/dYcV5igz/ZW3sOSFxGHA4TGQ+Goo82Zdw+XcbkkaJGmugoRs7He174KM0gAjJoP5T+Yfzoo2BaC37dlB4kAu3yBpvSttGIyk+Jo4BV5igRsrtngroBF7cJ07xWQR5kR8aIcPfS4JturjmrBh8q+d9oNuO4U+EO4HkHP8IrmF2kVIKkq3NSVPxHGg+iLoqI9DPs+7WHGW3tXiDfsxLZDvEOjx+rgY4+dE1ygRXqTH3nXqB/F4q3Ztm5ddbaLqzGB/U9BnWY9oPaqzFkwabq6C8/vnqluIXoWJPQVn/aTtJfxlyb770HwqMkTh4F0Hnr1qvdgBAoDX2PYve2ncNwlmu2rsMxkk7yM0k5kkA/CjXbWE3ZTkY/lWNdmtqfhcXYxHC3cBb9w+F/9JavobtHgd9d9BJAzA/Mv6hzIoM/w+Ma28E/yo22ViluKONBWOsyZ18qhYfaVyy0qeNBrFpUjQSKeF/7FAGC7Y5eJM+hBpVzticgtvxEwJOpJyAAzzoDq9dEZ1l/tT2licPicOquyKbXegISp3yzKZYawoX/MaPNkW7twr3pAdtEXRBEsSeLAZTpJFBHt7Ze/woGotXD6F1C/7WoAnbeOfGsr3Xm4qBAxA8SgkgNEScznVHcwbiZUmOKjeHyp+2eGU8Kl2MQZ6jWgoCfOuE+dEty1bue8qk8+PxGdRL2xAfcaOjZj4igo5pU0vE4VkMMI5cj61zD2S7BVEk9fn5UHraEmACSdABM0QYLs80b1yCf0THxPHyFT9m7OSyODPxYj5DkOlT0uRx0oKzG71u3ku6NMgIHTL60NhuOetE2OxUkjKP58KHb1qGgDInI0Cb8HnPOjT2Sdo/w+IOHuGLd85EmAt0CF/wA3u+e7QVcphsjPqDMeo60H1NjMEl5ClwSOHBlPNTqDQ3/0nc3yB40/VkCOhXn1HwFNezLtQcZhv2hm9ahbn98R4bnrmD1U0Z7b2ymFwt3EN7tq2zxpJA8K+ZaB60Cdi7IWyoCCNN4/mJ6n7gVhXbzFF9pYpp0vMg6BAqD/AG1J7Ddsr1vFq5ct3139skkq3eOAWAJ1UsSOgjSqjbz72KxJOv4i/wD/ACvQN2bhqRiFW4sOAeXMeR1quZtD8ako8jhQVOOwJtkFSSs5MMipHMjQjgcvlWz+zztc2Msw5/tNkDvB/wC4mi3R56Hr51luJHhjn9ioOxNpXMJiExFmJU5rMB1PvoehHwMHhQfUK3UuoN5Q0EEgiYPrpVXgrFvB27lxm3UBa/ecklmY5sWPGBCAcAoAp3sxird6139syl3dYcwAIg8iDIP7tCPtlxRTBW7YYDvL6hgTDMqBnyHEBghPkKDIr1wnhAkmOUzlPSYqODFPXBlUZqAi7AbR7nadgknduTab/GGVf9W7W53K+cNm3d3E4dpiLtozyAuqSTX0neXM+ZoGIrlORXqD5dAMzTbtU4JEev0pu/Ymggmt89lXaX8Vgwjmb1iEbmyR+zf4ZE81rBmSKtOye3nwOJW8mY924v67ZiR55AjqKDbO1XZwtN7DwLmrJotznB/K/wAjx50AtfDkoylHXJkbJgeMithweLS9aS5bIZHUMpHEEVTdqOzSXrYYr4wRDrCuJ0C8x0OVBmX4RqL+y2xdz9q+b/lnRB/+iOPClW+z5w8d6yvMwVy0/UOBiNJFEGymXu+8KhlOSA+6w4tHFeA4HPUCgsex83O8v592x7uzP5kSd+6OjvoeK21I1rFPaZtf8VtC8y5pbIsoRxW0TJ9XZ/lW7bU24tvA3sSo/wC3bc7vJwIC/GK+Y165nUmdSdT8aDiiparIniKim4B5c6Ut7iD86B5m4in7GJqE1yaQDQXLXAwKkSDkRwIqswN/uXKDQ6mNeVeS7FQ8ZqD6TOvGaArN+QCDrr5/f1pm9dmqbB4oxFTrd2daBtzUPEtCsdZEeWf1qewqPfsgrBoItm6hsw+qkx+qCZy+Jpv8OIBIOYmOVMXIDARIBHGJqzRgw6Ggm9lNuNg8Sl4SVHhdQM2tmN4eeQI6qK2Ht5tJfwF5l3blpsO7BpyLOoW1HPJyfhWFvaiiHCbV3tnYnDOc1UPbknNQ4LIOs5jnJ5UA5s3FtavW7o1t3EcSMjusDn5xVnj7m9fvnneun0NxqolH3NWOE/n9aBw2xmYzOp/nTmHeMq6xzHWmzQPYhvCc+X1yquYgk9DpUwPkR9moV1ZM8elBovse7Rm1iPwrn9ndncn8tzM5fvfUdatvbvEYM8d658N1fnpWS2LzKykHddSGUjmpBBHkQKOPaP2nTHYfA3FyYFxdXPwXQq7wHMZgg8jQCG/pTTDOlTOX3NJcTn6GgZc566RprX06rqyqykMrAFWGYIIyM8a+X2941sHs0uu2AALSEuOiwdFAUx5AsaA/3a9VRvt+o/GuUGAsRIpXeDlUG3cz9Oddu350oPMRJ/lTTW+VeApQ+86DVPYrt6A+Dc+7N2z5E/tE9CQ3+I1rd23v7uUqPTOI14GvmDYW0jhr9q+MtxgTn+TR/wDSTX09hs7SuNSsqejwfpFBGxWx7N5QpXfWZO9mDqCOEgzocjGc1U44NvEAZ8uQ0A6QKLragD5VGxuFDDeX3vqKDOu3lw2Nj3lnO9eRB5bylvkhrGCa07217REYTDDUb95/XwIP95rLm+86DoaklYNdrg+86BQroNdH3nXIoFTkaZxenz9KcbT5a0m+IU+UDOgYs3IIP8Kn/iAIMQD8jxqtUfc08BlB0PHkeBoLq3c3q8y5VU4W+VMH65VcW3kUFVjrHHj9RUfDXyh5jl/EVb3EmqnFWN0zw89KCyMMAwzFIjgdDrVfhr5Q5Zg6jnVmhDCR/UedBWMhDbvL59asMEfDTOPt5b3EZen/ACaewvuigcY5joPrSmpBGc0oigQTlUcDM1IfhUbeoFMkjrwNMKSTofDJMfU8uAqQjfc0wghm+9aBxZ1PHMdc6WblNgVy4cqBtmIMnMGtU9jrFsPiV1UXlI/xWxI/0isqsXIyOh+VGHsw2m1jHJbk91iP2ZE5b0Eo3Qggjyag2HdHIV2pPoa5QfMJX7ivCPsUs0lloO8K996V1DIrsfc0Hl+8q+gvZLt38VgBbYzcw8Wm5lBnab/KInmpr59o09k+2Gw+0LaiSl/9i485KN5q3yZqD6KFIsHUdacWod69um50E/Ef0oPn72o7Q73aNzlbATnnLMf9wHpQl96VJ2lijdvXbh1e47fFiQPQR8KjcaDjfeVe+9K4GzpcUHgfuK8PvKuV0UCLrZj+VeuGVPlA+/SktmaVc0PQUERfvKpVpuX0qMgB5ipaWmA1BoGcQM5iJ+E1LwOI0Bmo94yOo60wrQaC+VqYvpPkaRh7sipUTQUuIslfLy+tcs3SpkeuWtWjIMwarb1mDFBJxF8MhjIyJHr8xUi0MqqlGYq0tPwoFCllq9SEzn4UHLp0H3HSoehjlUm/JMcTkKiXG8TeZ/lQLFJHvN6V1TXUEMfL6UHEakX2pR96mWOdAtjlmPWrXsrjbdvGYZ7rbttLqszcFA4npMelVCk06tviT8v60H1AtqRIEg5ggyCDxBnMV6vmu3tO4oCrevgAAAC4wAAyAAnIV6g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static.guim.co.uk/sys-images/Music/Pix/pictures/2013/8/28/1377685868574/Beatles-at-the-BBC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" y="9144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aulsimon.com/sites/psimon/files/psimo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ead.mtvhive.com/wp-content/uploads/2011/05/Billy-Joel-1980Getty_63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" y="4038600"/>
            <a:ext cx="496062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2/28/Joan_Baez_Bob_Dylan_crop.jpg/250px-Joan_Baez_Bob_Dylan_cr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92092"/>
            <a:ext cx="1866900" cy="22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Tune </a:t>
            </a:r>
            <a:r>
              <a:rPr lang="en-US" sz="2400" dirty="0" smtClean="0"/>
              <a:t>(Paul Simon)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  C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I dreamed I was dying</a:t>
            </a:r>
          </a:p>
          <a:p>
            <a:pPr marL="0" indent="0">
              <a:buNone/>
            </a:pPr>
            <a:r>
              <a:rPr lang="en-US" dirty="0" smtClean="0"/>
              <a:t>			      G		     Am    </a:t>
            </a:r>
            <a:r>
              <a:rPr lang="en-US" dirty="0" err="1" smtClean="0"/>
              <a:t>Ddim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I dreamed that my soul rose unexpectedly</a:t>
            </a:r>
          </a:p>
          <a:p>
            <a:pPr marL="0" indent="0">
              <a:buNone/>
            </a:pPr>
            <a:r>
              <a:rPr lang="en-US" dirty="0" smtClean="0"/>
              <a:t>			G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looking back down at me</a:t>
            </a:r>
          </a:p>
          <a:p>
            <a:pPr marL="0" indent="0">
              <a:buNone/>
            </a:pPr>
            <a:r>
              <a:rPr lang="en-US" dirty="0" smtClean="0"/>
              <a:t>F	    C	      G</a:t>
            </a:r>
          </a:p>
          <a:p>
            <a:pPr marL="0" indent="0">
              <a:buNone/>
            </a:pPr>
            <a:r>
              <a:rPr lang="en-US" dirty="0" smtClean="0"/>
              <a:t>Smiled </a:t>
            </a:r>
            <a:r>
              <a:rPr lang="en-US" dirty="0"/>
              <a:t>reassuringly</a:t>
            </a:r>
          </a:p>
        </p:txBody>
      </p:sp>
      <p:pic>
        <p:nvPicPr>
          <p:cNvPr id="9220" name="Picture 4" descr="http://upload.wikimedia.org/wikipedia/en/thumb/4/43/American_Tune_cover.jpg/220px-American_Tune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095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3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chords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Major – 4 + 3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Augmented – 4 + 4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37719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00400"/>
            <a:ext cx="27619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2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triad?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a </a:t>
            </a:r>
            <a:r>
              <a:rPr lang="en-US" i="1" dirty="0" smtClean="0"/>
              <a:t>triad</a:t>
            </a:r>
            <a:r>
              <a:rPr lang="en-US" dirty="0" smtClean="0"/>
              <a:t>, or </a:t>
            </a:r>
            <a:r>
              <a:rPr lang="en-US" i="1" dirty="0" smtClean="0"/>
              <a:t>chord</a:t>
            </a:r>
            <a:r>
              <a:rPr lang="en-US" dirty="0" smtClean="0"/>
              <a:t>, we mean three pitches played simultaneously</a:t>
            </a:r>
          </a:p>
          <a:p>
            <a:r>
              <a:rPr lang="en-US" dirty="0" smtClean="0"/>
              <a:t>For instance, </a:t>
            </a:r>
          </a:p>
          <a:p>
            <a:pPr lvl="1"/>
            <a:r>
              <a:rPr lang="en-US" dirty="0" smtClean="0"/>
              <a:t>a C-Major triad consists of the pitches C, E and G.  </a:t>
            </a:r>
            <a:endParaRPr lang="en-US" baseline="-25000" dirty="0" smtClean="0"/>
          </a:p>
          <a:p>
            <a:pPr lvl="1"/>
            <a:r>
              <a:rPr lang="en-US" dirty="0" smtClean="0"/>
              <a:t>an a-minor triad consists of the pitches A, C, and E.</a:t>
            </a:r>
          </a:p>
          <a:p>
            <a:r>
              <a:rPr lang="en-US" dirty="0"/>
              <a:t>We represent triads as vectors over Z</a:t>
            </a:r>
            <a:r>
              <a:rPr lang="en-US" baseline="-25000" dirty="0"/>
              <a:t>12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C-Major = &lt; 0, 4, 7 &gt;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-minor = &lt; 4, 0, 9 &gt;</a:t>
            </a:r>
          </a:p>
        </p:txBody>
      </p:sp>
    </p:spTree>
    <p:extLst>
      <p:ext uri="{BB962C8B-B14F-4D97-AF65-F5344CB8AC3E}">
        <p14:creationId xmlns:p14="http://schemas.microsoft.com/office/powerpoint/2010/main" val="2721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Me to You </a:t>
            </a:r>
            <a:r>
              <a:rPr lang="en-US" sz="2400" dirty="0" smtClean="0"/>
              <a:t>(The Beatles)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Gm</a:t>
            </a:r>
            <a:r>
              <a:rPr lang="en-US" sz="2800" dirty="0" smtClean="0"/>
              <a:t> 			    C7 </a:t>
            </a:r>
          </a:p>
          <a:p>
            <a:pPr marL="0" indent="0">
              <a:buNone/>
            </a:pPr>
            <a:r>
              <a:rPr lang="en-US" sz="2800" dirty="0" smtClean="0"/>
              <a:t>I </a:t>
            </a:r>
            <a:r>
              <a:rPr lang="en-US" sz="2800" dirty="0"/>
              <a:t>got arms that long to hold you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F </a:t>
            </a:r>
          </a:p>
          <a:p>
            <a:pPr marL="0" indent="0">
              <a:buNone/>
            </a:pPr>
            <a:r>
              <a:rPr lang="en-US" sz="2800" dirty="0" smtClean="0"/>
              <a:t>and </a:t>
            </a:r>
            <a:r>
              <a:rPr lang="en-US" sz="2800" dirty="0"/>
              <a:t>keep you by my side.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D7 </a:t>
            </a:r>
          </a:p>
          <a:p>
            <a:pPr marL="0" indent="0">
              <a:buNone/>
            </a:pPr>
            <a:r>
              <a:rPr lang="en-US" sz="2800" dirty="0" smtClean="0"/>
              <a:t>I </a:t>
            </a:r>
            <a:r>
              <a:rPr lang="en-US" sz="2800" dirty="0"/>
              <a:t>got lips that long to kiss you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G 		G+</a:t>
            </a:r>
          </a:p>
          <a:p>
            <a:pPr marL="0" indent="0">
              <a:buNone/>
            </a:pPr>
            <a:r>
              <a:rPr lang="en-US" sz="2800" dirty="0" smtClean="0"/>
              <a:t>And </a:t>
            </a:r>
            <a:r>
              <a:rPr lang="en-US" sz="2800" dirty="0"/>
              <a:t>keep you satisfied </a:t>
            </a:r>
          </a:p>
        </p:txBody>
      </p:sp>
      <p:pic>
        <p:nvPicPr>
          <p:cNvPr id="10242" name="Picture 2" descr="Please Please 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8100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Hold On To Me </a:t>
            </a:r>
            <a:r>
              <a:rPr lang="en-US" sz="2400" dirty="0" smtClean="0"/>
              <a:t>(Eddie Money)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5638800" cy="3048000"/>
          </a:xfrm>
        </p:spPr>
        <p:txBody>
          <a:bodyPr>
            <a:normAutofit/>
          </a:bodyPr>
          <a:lstStyle/>
          <a:p>
            <a:pPr marL="0" indent="0" latinLnBrk="1">
              <a:buNone/>
            </a:pPr>
            <a:r>
              <a:rPr lang="en-US" sz="2800" dirty="0" smtClean="0"/>
              <a:t>D             </a:t>
            </a:r>
            <a:r>
              <a:rPr lang="en-US" sz="2800" dirty="0" err="1" smtClean="0"/>
              <a:t>D</a:t>
            </a:r>
            <a:r>
              <a:rPr lang="en-US" sz="2800" dirty="0" smtClean="0"/>
              <a:t>+</a:t>
            </a:r>
            <a:endParaRPr lang="en-US" sz="2800" dirty="0"/>
          </a:p>
          <a:p>
            <a:pPr marL="0" indent="0" latinLnBrk="1">
              <a:buNone/>
            </a:pPr>
            <a:r>
              <a:rPr lang="en-US" sz="2800" dirty="0" smtClean="0"/>
              <a:t>Baby </a:t>
            </a:r>
            <a:r>
              <a:rPr lang="en-US" sz="2800" dirty="0"/>
              <a:t>hold on___ to me__</a:t>
            </a:r>
          </a:p>
          <a:p>
            <a:pPr marL="0" indent="0" latinLnBrk="1">
              <a:buNone/>
            </a:pPr>
            <a:r>
              <a:rPr lang="en-US" sz="2800" dirty="0" smtClean="0"/>
              <a:t>Whatever </a:t>
            </a:r>
            <a:r>
              <a:rPr lang="en-US" sz="2800" dirty="0"/>
              <a:t>will be__ will be__</a:t>
            </a:r>
          </a:p>
          <a:p>
            <a:pPr marL="0" indent="0" latinLnBrk="1">
              <a:buNone/>
            </a:pPr>
            <a:r>
              <a:rPr lang="en-US" sz="2800" dirty="0" smtClean="0"/>
              <a:t>The </a:t>
            </a:r>
            <a:r>
              <a:rPr lang="en-US" sz="2800" dirty="0"/>
              <a:t>future is ours___ to see__</a:t>
            </a:r>
          </a:p>
          <a:p>
            <a:pPr marL="0" indent="0" latinLnBrk="1">
              <a:buNone/>
            </a:pPr>
            <a:r>
              <a:rPr lang="en-US" sz="2800" dirty="0" smtClean="0"/>
              <a:t>So </a:t>
            </a:r>
            <a:r>
              <a:rPr lang="en-US" sz="2800" dirty="0"/>
              <a:t>baby hold on___ to me__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1266" name="Picture 2" descr="http://upload.wikimedia.org/wikipedia/en/thumb/2/26/Eddiemoneyeddiemoney.jpg/220px-Eddiemoneyeddie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20955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Goodnight Saigon </a:t>
            </a:r>
            <a:r>
              <a:rPr lang="en-US" sz="2800" dirty="0" smtClean="0"/>
              <a:t>(Billy Joel)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Am</a:t>
            </a:r>
            <a:r>
              <a:rPr lang="en-US" dirty="0"/>
              <a:t>	</a:t>
            </a:r>
            <a:r>
              <a:rPr lang="en-US" dirty="0" err="1"/>
              <a:t>Em</a:t>
            </a:r>
            <a:r>
              <a:rPr lang="en-US" dirty="0"/>
              <a:t>	</a:t>
            </a:r>
            <a:r>
              <a:rPr lang="en-US" dirty="0" smtClean="0"/>
              <a:t>    C</a:t>
            </a:r>
            <a:r>
              <a:rPr lang="en-US" dirty="0"/>
              <a:t>	</a:t>
            </a:r>
            <a:r>
              <a:rPr lang="en-US" dirty="0" err="1"/>
              <a:t>Dm</a:t>
            </a:r>
            <a:r>
              <a:rPr lang="en-US" dirty="0"/>
              <a:t>	E	</a:t>
            </a:r>
            <a:r>
              <a:rPr lang="en-US" dirty="0" err="1"/>
              <a:t>Dm</a:t>
            </a:r>
            <a:r>
              <a:rPr lang="en-US" dirty="0"/>
              <a:t>	</a:t>
            </a:r>
            <a:r>
              <a:rPr lang="en-US" dirty="0" smtClean="0"/>
              <a:t>   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We </a:t>
            </a:r>
            <a:r>
              <a:rPr lang="en-US" dirty="0"/>
              <a:t>	held the </a:t>
            </a:r>
            <a:r>
              <a:rPr lang="en-US" dirty="0" smtClean="0"/>
              <a:t>day </a:t>
            </a:r>
            <a:r>
              <a:rPr lang="en-US" dirty="0"/>
              <a:t>	in the 	palm 	of </a:t>
            </a:r>
            <a:r>
              <a:rPr lang="en-US" dirty="0" smtClean="0"/>
              <a:t> our hand.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Am</a:t>
            </a:r>
            <a:r>
              <a:rPr lang="en-US" dirty="0"/>
              <a:t>	</a:t>
            </a:r>
            <a:r>
              <a:rPr lang="en-US" dirty="0" err="1"/>
              <a:t>Em</a:t>
            </a:r>
            <a:r>
              <a:rPr lang="en-US" dirty="0"/>
              <a:t>	</a:t>
            </a:r>
            <a:r>
              <a:rPr lang="en-US" dirty="0" smtClean="0"/>
              <a:t>      C</a:t>
            </a:r>
            <a:r>
              <a:rPr lang="en-US" dirty="0"/>
              <a:t>	</a:t>
            </a:r>
            <a:r>
              <a:rPr lang="en-US" dirty="0" smtClean="0"/>
              <a:t>    </a:t>
            </a:r>
            <a:r>
              <a:rPr lang="en-US" dirty="0" err="1" smtClean="0"/>
              <a:t>Dm</a:t>
            </a:r>
            <a:r>
              <a:rPr lang="en-US" dirty="0"/>
              <a:t>	</a:t>
            </a:r>
            <a:r>
              <a:rPr lang="en-US" dirty="0" smtClean="0"/>
              <a:t>       E</a:t>
            </a:r>
            <a:r>
              <a:rPr lang="en-US" dirty="0"/>
              <a:t>	</a:t>
            </a:r>
            <a:r>
              <a:rPr lang="en-US" dirty="0" smtClean="0"/>
              <a:t>      </a:t>
            </a:r>
            <a:r>
              <a:rPr lang="en-US" dirty="0" err="1" smtClean="0"/>
              <a:t>Dm</a:t>
            </a:r>
            <a:r>
              <a:rPr lang="en-US" dirty="0"/>
              <a:t>	C+</a:t>
            </a:r>
          </a:p>
          <a:p>
            <a:pPr marL="0" indent="0">
              <a:buNone/>
            </a:pPr>
            <a:r>
              <a:rPr lang="en-US" dirty="0" smtClean="0"/>
              <a:t>They </a:t>
            </a:r>
            <a:r>
              <a:rPr lang="en-US" dirty="0"/>
              <a:t>	ruled the </a:t>
            </a:r>
            <a:r>
              <a:rPr lang="en-US" dirty="0" smtClean="0"/>
              <a:t>night   and </a:t>
            </a:r>
            <a:r>
              <a:rPr lang="en-US" dirty="0"/>
              <a:t>the </a:t>
            </a:r>
            <a:r>
              <a:rPr lang="en-US" dirty="0" smtClean="0"/>
              <a:t> night  seemed </a:t>
            </a:r>
            <a:r>
              <a:rPr lang="en-US" dirty="0"/>
              <a:t>to </a:t>
            </a:r>
            <a:r>
              <a:rPr lang="en-US" dirty="0" smtClean="0"/>
              <a:t>last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1" name="Picture 3" descr="http://upload.wikimedia.org/wikipedia/en/thumb/2/22/Goodnight_Saigon.jpg/220px-Goodnight_Sai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1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triads?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It does make some sense.  The augmented and diminished triads consist of notes that are “evenly spaced.”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When you scalar multiply them, that spacing is “maintained.”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From the matrix definition, when you operate on them, two coordinates are retained, and so the image will retain some of that structure as well.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97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musical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possible musical reason for the augmented and diminished chords being </a:t>
            </a:r>
            <a:r>
              <a:rPr lang="en-US" sz="2800" dirty="0" err="1"/>
              <a:t>eigentriads</a:t>
            </a:r>
            <a:r>
              <a:rPr lang="en-US" sz="2800" dirty="0"/>
              <a:t> is that they do </a:t>
            </a:r>
            <a:r>
              <a:rPr lang="en-US" sz="2800" dirty="0" smtClean="0"/>
              <a:t>not change </a:t>
            </a:r>
            <a:r>
              <a:rPr lang="en-US" sz="2800" dirty="0"/>
              <a:t>form, and therefore cannot stand alone melodically.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Major and minor triads can and do change parity </a:t>
            </a:r>
            <a:r>
              <a:rPr lang="en-US" sz="2800" dirty="0" smtClean="0"/>
              <a:t>under these </a:t>
            </a:r>
            <a:r>
              <a:rPr lang="en-US" sz="2800" dirty="0"/>
              <a:t>three fundamental transformations: they can move and </a:t>
            </a:r>
            <a:r>
              <a:rPr lang="en-US" sz="2800" dirty="0" smtClean="0"/>
              <a:t>change into </a:t>
            </a:r>
            <a:r>
              <a:rPr lang="en-US" sz="2800" dirty="0"/>
              <a:t>something else. But the augmented </a:t>
            </a:r>
            <a:r>
              <a:rPr lang="en-US" sz="2800" dirty="0" smtClean="0"/>
              <a:t>and diminished </a:t>
            </a:r>
            <a:r>
              <a:rPr lang="en-US" sz="2800" dirty="0"/>
              <a:t>triads are stuck.</a:t>
            </a:r>
          </a:p>
        </p:txBody>
      </p:sp>
    </p:spTree>
    <p:extLst>
      <p:ext uri="{BB962C8B-B14F-4D97-AF65-F5344CB8AC3E}">
        <p14:creationId xmlns:p14="http://schemas.microsoft.com/office/powerpoint/2010/main" val="8709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Eigentriads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</a:t>
            </a:r>
            <a:r>
              <a:rPr lang="en-US" sz="2800" dirty="0"/>
              <a:t>, </a:t>
            </a:r>
            <a:r>
              <a:rPr lang="en-US" sz="2800" dirty="0" smtClean="0"/>
              <a:t>L </a:t>
            </a:r>
            <a:r>
              <a:rPr lang="en-US" sz="2800" dirty="0"/>
              <a:t>and </a:t>
            </a:r>
            <a:r>
              <a:rPr lang="en-US" sz="2800" dirty="0" smtClean="0"/>
              <a:t>R </a:t>
            </a:r>
            <a:r>
              <a:rPr lang="en-US" sz="2800" dirty="0"/>
              <a:t>have many </a:t>
            </a:r>
            <a:r>
              <a:rPr lang="en-US" sz="2800" dirty="0" err="1"/>
              <a:t>eigentriads</a:t>
            </a:r>
            <a:r>
              <a:rPr lang="en-US" sz="2800" dirty="0"/>
              <a:t>, other than those we have already </a:t>
            </a:r>
            <a:r>
              <a:rPr lang="en-US" sz="2800" dirty="0" smtClean="0"/>
              <a:t>mentioned. However</a:t>
            </a:r>
            <a:r>
              <a:rPr lang="en-US" sz="2800" dirty="0"/>
              <a:t>, most have no meaning </a:t>
            </a:r>
            <a:r>
              <a:rPr lang="en-US" sz="2800" dirty="0" smtClean="0"/>
              <a:t>musically (at </a:t>
            </a:r>
            <a:r>
              <a:rPr lang="en-US" sz="2800" dirty="0"/>
              <a:t>least in Western music). 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For </a:t>
            </a:r>
            <a:r>
              <a:rPr lang="en-US" sz="2800" dirty="0"/>
              <a:t>example, </a:t>
            </a:r>
            <a:r>
              <a:rPr lang="en-US" sz="2800" dirty="0" smtClean="0"/>
              <a:t>&lt;7</a:t>
            </a:r>
            <a:r>
              <a:rPr lang="en-US" sz="2800" dirty="0"/>
              <a:t>, 5, </a:t>
            </a:r>
            <a:r>
              <a:rPr lang="en-US" sz="2800" dirty="0" smtClean="0"/>
              <a:t>6&gt; is </a:t>
            </a:r>
            <a:r>
              <a:rPr lang="en-US" sz="2800" dirty="0"/>
              <a:t>an eigenvector under </a:t>
            </a:r>
            <a:r>
              <a:rPr lang="en-US" sz="2800" smtClean="0"/>
              <a:t>R (with eigenvalue 11). 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</a:t>
            </a:r>
            <a:r>
              <a:rPr lang="en-US" sz="2800" dirty="0" smtClean="0"/>
              <a:t>hese </a:t>
            </a:r>
            <a:r>
              <a:rPr lang="en-US" sz="2800" dirty="0"/>
              <a:t>collections of pitches could very well play a role in the music </a:t>
            </a:r>
            <a:r>
              <a:rPr lang="en-US" sz="2800" dirty="0" smtClean="0"/>
              <a:t>of other cultures.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2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the </a:t>
            </a:r>
            <a:r>
              <a:rPr lang="en-US" dirty="0" err="1" smtClean="0"/>
              <a:t>Fennemores</a:t>
            </a:r>
            <a:r>
              <a:rPr lang="en-US" dirty="0" smtClean="0"/>
              <a:t> for their kind invitation to speak to you today.</a:t>
            </a:r>
          </a:p>
          <a:p>
            <a:endParaRPr lang="en-US" dirty="0"/>
          </a:p>
          <a:p>
            <a:r>
              <a:rPr lang="en-US" dirty="0" smtClean="0"/>
              <a:t>Thanks to my collaborators, Bud Brown and Alissa Crans</a:t>
            </a:r>
          </a:p>
          <a:p>
            <a:endParaRPr lang="en-US" dirty="0"/>
          </a:p>
          <a:p>
            <a:r>
              <a:rPr lang="en-US" dirty="0" smtClean="0"/>
              <a:t>Thanks for 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Hugo Riemann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Karl Wilhelm Julius Hugo Riemann (July 18, 1849 – July 10, 1919) was a German music theorist and composer.</a:t>
            </a:r>
          </a:p>
        </p:txBody>
      </p:sp>
      <p:pic>
        <p:nvPicPr>
          <p:cNvPr id="4" name="Picture 2" descr="Hugo Riem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2095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eorg Friedrich Bernhard Rieman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725" y="3095624"/>
            <a:ext cx="21431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5468034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Bernhard Riemann</a:t>
            </a:r>
          </a:p>
          <a:p>
            <a:pPr algn="ctr"/>
            <a:r>
              <a:rPr lang="en-US" dirty="0" smtClean="0"/>
              <a:t>(the “Riemann Sum” guy)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765E-6 L -0.26459 3.376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triads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en-US" dirty="0"/>
              <a:t>music theorist Hugo Riemann defined </a:t>
            </a:r>
            <a:r>
              <a:rPr lang="en-US" dirty="0" smtClean="0"/>
              <a:t>these </a:t>
            </a:r>
            <a:r>
              <a:rPr lang="en-US" dirty="0"/>
              <a:t>operations </a:t>
            </a:r>
          </a:p>
          <a:p>
            <a:pPr marL="0" indent="0">
              <a:buNone/>
            </a:pPr>
            <a:r>
              <a:rPr lang="en-US" dirty="0" smtClean="0"/>
              <a:t>	P – parallel,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 – leading tone exchange, </a:t>
            </a:r>
            <a:r>
              <a:rPr lang="en-US" dirty="0"/>
              <a:t>and </a:t>
            </a:r>
          </a:p>
          <a:p>
            <a:pPr marL="0" indent="0">
              <a:buNone/>
            </a:pPr>
            <a:r>
              <a:rPr lang="en-US" dirty="0" smtClean="0"/>
              <a:t>	R – relative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P(C-Major) = c-minor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L(C-Major) = e-minor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R(C-Major) = a-minor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Mathematical descriptions of chord progressions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953" y="2971800"/>
            <a:ext cx="5181600" cy="609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C → R(C</a:t>
            </a:r>
            <a:r>
              <a:rPr lang="en-US" b="1" dirty="0">
                <a:solidFill>
                  <a:schemeClr val="tx2"/>
                </a:solidFill>
              </a:rPr>
              <a:t>) →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L(R(C)) →</a:t>
            </a:r>
            <a:r>
              <a:rPr lang="en-US" b="1" dirty="0" smtClean="0">
                <a:solidFill>
                  <a:schemeClr val="tx2"/>
                </a:solidFill>
              </a:rPr>
              <a:t> T</a:t>
            </a:r>
            <a:r>
              <a:rPr lang="en-US" b="1" baseline="-25000" dirty="0" smtClean="0">
                <a:solidFill>
                  <a:schemeClr val="tx2"/>
                </a:solidFill>
              </a:rPr>
              <a:t>2</a:t>
            </a:r>
            <a:r>
              <a:rPr lang="en-US" b="1" dirty="0" smtClean="0">
                <a:solidFill>
                  <a:schemeClr val="tx2"/>
                </a:solidFill>
              </a:rPr>
              <a:t>(L(R(C)))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810000"/>
            <a:ext cx="19127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Stand by Me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1531" y="4419600"/>
            <a:ext cx="3275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Every Breath you Take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100590"/>
            <a:ext cx="700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C-Major →  a-minor → F-Major → G-Major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6447" y="5033665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Those Magic Changes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8422" y="5698147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Eternal Flame</a:t>
            </a:r>
          </a:p>
        </p:txBody>
      </p:sp>
      <p:pic>
        <p:nvPicPr>
          <p:cNvPr id="2050" name="Picture 2" descr="http://www.pixuffle.net/wp-content/uploads/2014/01/music-notes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47026"/>
            <a:ext cx="2819400" cy="126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Majors and minors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C	            G	               Am	             F	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C	                  G	                 F	      C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0480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When I find myself in times of trouble, mother Mary comes to me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Speaking words of wisdom, let it be</a:t>
            </a:r>
          </a:p>
        </p:txBody>
      </p:sp>
      <p:pic>
        <p:nvPicPr>
          <p:cNvPr id="3074" name="Picture 2" descr="http://upload.wikimedia.org/wikipedia/en/2/25/LetIt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15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00200"/>
          </a:xfrm>
        </p:spPr>
        <p:txBody>
          <a:bodyPr/>
          <a:lstStyle/>
          <a:p>
            <a:pPr algn="ctr"/>
            <a:r>
              <a:rPr lang="en-US" dirty="0" smtClean="0"/>
              <a:t>The operator P</a:t>
            </a:r>
            <a:br>
              <a:rPr lang="en-US" dirty="0" smtClean="0"/>
            </a:br>
            <a:r>
              <a:rPr lang="en-US" sz="2400" dirty="0" smtClean="0"/>
              <a:t>parallel minor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438400"/>
            <a:ext cx="3124200" cy="30480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Original triad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 – major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 0, 4, 7 &gt;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5352"/>
            <a:ext cx="4038600" cy="320344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Image under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 – minor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&lt; 0, 3, 7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operator L</a:t>
            </a:r>
            <a:br>
              <a:rPr lang="en-US" dirty="0" smtClean="0"/>
            </a:br>
            <a:r>
              <a:rPr lang="en-US" sz="2800" dirty="0" smtClean="0"/>
              <a:t>leading tone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514600"/>
            <a:ext cx="3124200" cy="39624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Original triad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 – major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 0, 4, 7 &gt;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80695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Image under 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 – minor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&lt; 11, 4, 7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0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2373</TotalTime>
  <Words>1028</Words>
  <Application>Microsoft Office PowerPoint</Application>
  <PresentationFormat>On-screen Show (4:3)</PresentationFormat>
  <Paragraphs>227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Clarity</vt:lpstr>
      <vt:lpstr>Mathematics and Music a harmonious connection</vt:lpstr>
      <vt:lpstr>The musical clock</vt:lpstr>
      <vt:lpstr>What is a triad?</vt:lpstr>
      <vt:lpstr>Hugo Riemann</vt:lpstr>
      <vt:lpstr>Operations on triads</vt:lpstr>
      <vt:lpstr>Mathematical descriptions of chord progressions</vt:lpstr>
      <vt:lpstr>Majors and minors</vt:lpstr>
      <vt:lpstr>The operator P parallel minor</vt:lpstr>
      <vt:lpstr>The operator L leading tone exchange</vt:lpstr>
      <vt:lpstr>The operator R relative minor</vt:lpstr>
      <vt:lpstr>Matrix Representations</vt:lpstr>
      <vt:lpstr>Dihedral actions?</vt:lpstr>
      <vt:lpstr>Musical actions of dihedral groups</vt:lpstr>
      <vt:lpstr>What is an eigenvector?</vt:lpstr>
      <vt:lpstr>PowerPoint Presentation</vt:lpstr>
      <vt:lpstr>Linear Algebra is used all over the place!</vt:lpstr>
      <vt:lpstr>Are eigenvectors useful?</vt:lpstr>
      <vt:lpstr>Eigenvectors…ur…eigentriads?</vt:lpstr>
      <vt:lpstr>Triads in terms of ‘thirds’</vt:lpstr>
      <vt:lpstr>on the piano</vt:lpstr>
      <vt:lpstr>Eigentriads</vt:lpstr>
      <vt:lpstr>Diminished and Augmented chords</vt:lpstr>
      <vt:lpstr>Diminished chords</vt:lpstr>
      <vt:lpstr>Michelle (The Beatles)</vt:lpstr>
      <vt:lpstr>All Star (Smash Mouth)</vt:lpstr>
      <vt:lpstr>As a transition chord</vt:lpstr>
      <vt:lpstr>PowerPoint Presentation</vt:lpstr>
      <vt:lpstr>American Tune (Paul Simon)</vt:lpstr>
      <vt:lpstr>Augmented chords</vt:lpstr>
      <vt:lpstr>From Me to You (The Beatles)</vt:lpstr>
      <vt:lpstr>Baby Hold On To Me (Eddie Money)</vt:lpstr>
      <vt:lpstr>Goodnight Saigon (Billy Joel)</vt:lpstr>
      <vt:lpstr>Why these triads?</vt:lpstr>
      <vt:lpstr>Possible musical meaning</vt:lpstr>
      <vt:lpstr>Other Eigentriads?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Eigentriads a musical offering</dc:title>
  <dc:creator>Administrator</dc:creator>
  <cp:lastModifiedBy>Administrator</cp:lastModifiedBy>
  <cp:revision>48</cp:revision>
  <dcterms:created xsi:type="dcterms:W3CDTF">2013-04-03T19:31:23Z</dcterms:created>
  <dcterms:modified xsi:type="dcterms:W3CDTF">2014-12-10T04:52:29Z</dcterms:modified>
</cp:coreProperties>
</file>